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50"/>
  </p:notesMasterIdLst>
  <p:sldIdLst>
    <p:sldId id="256" r:id="rId2"/>
    <p:sldId id="403" r:id="rId3"/>
    <p:sldId id="336" r:id="rId4"/>
    <p:sldId id="275" r:id="rId5"/>
    <p:sldId id="439" r:id="rId6"/>
    <p:sldId id="440" r:id="rId7"/>
    <p:sldId id="257" r:id="rId8"/>
    <p:sldId id="276" r:id="rId9"/>
    <p:sldId id="310" r:id="rId10"/>
    <p:sldId id="443" r:id="rId11"/>
    <p:sldId id="442" r:id="rId12"/>
    <p:sldId id="458" r:id="rId13"/>
    <p:sldId id="260" r:id="rId14"/>
    <p:sldId id="261" r:id="rId15"/>
    <p:sldId id="466" r:id="rId16"/>
    <p:sldId id="467" r:id="rId17"/>
    <p:sldId id="262" r:id="rId18"/>
    <p:sldId id="311" r:id="rId19"/>
    <p:sldId id="390" r:id="rId20"/>
    <p:sldId id="468" r:id="rId21"/>
    <p:sldId id="459" r:id="rId22"/>
    <p:sldId id="441" r:id="rId23"/>
    <p:sldId id="444" r:id="rId24"/>
    <p:sldId id="266" r:id="rId25"/>
    <p:sldId id="445" r:id="rId26"/>
    <p:sldId id="268" r:id="rId27"/>
    <p:sldId id="269" r:id="rId28"/>
    <p:sldId id="270" r:id="rId29"/>
    <p:sldId id="460" r:id="rId30"/>
    <p:sldId id="271" r:id="rId31"/>
    <p:sldId id="465" r:id="rId32"/>
    <p:sldId id="469" r:id="rId33"/>
    <p:sldId id="446" r:id="rId34"/>
    <p:sldId id="447" r:id="rId35"/>
    <p:sldId id="273" r:id="rId36"/>
    <p:sldId id="272" r:id="rId37"/>
    <p:sldId id="461" r:id="rId38"/>
    <p:sldId id="448" r:id="rId39"/>
    <p:sldId id="449" r:id="rId40"/>
    <p:sldId id="342" r:id="rId41"/>
    <p:sldId id="451" r:id="rId42"/>
    <p:sldId id="452" r:id="rId43"/>
    <p:sldId id="450" r:id="rId44"/>
    <p:sldId id="462" r:id="rId45"/>
    <p:sldId id="454" r:id="rId46"/>
    <p:sldId id="455" r:id="rId47"/>
    <p:sldId id="463" r:id="rId48"/>
    <p:sldId id="464"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23"/>
    <p:restoredTop sz="79050" autoAdjust="0"/>
  </p:normalViewPr>
  <p:slideViewPr>
    <p:cSldViewPr snapToGrid="0" snapToObjects="1">
      <p:cViewPr varScale="1">
        <p:scale>
          <a:sx n="60" d="100"/>
          <a:sy n="60" d="100"/>
        </p:scale>
        <p:origin x="184"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5/3/19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block we will introduce ourselves to R and the concepts of reproducible reporting.</a:t>
            </a:r>
          </a:p>
          <a:p>
            <a:endParaRPr lang="en-US" dirty="0"/>
          </a:p>
          <a:p>
            <a:r>
              <a:rPr lang="en-US" dirty="0"/>
              <a:t>First Hour:  Getting oriented to the R programming language and basic coding concepts</a:t>
            </a:r>
          </a:p>
          <a:p>
            <a:endParaRPr lang="en-US" dirty="0"/>
          </a:p>
          <a:p>
            <a:r>
              <a:rPr lang="en-US" dirty="0"/>
              <a:t>Second Hour:  Learning reproducible reporting practices and tools in R</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264180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12</a:t>
            </a:fld>
            <a:endParaRPr lang="en-US"/>
          </a:p>
        </p:txBody>
      </p:sp>
    </p:spTree>
    <p:extLst>
      <p:ext uri="{BB962C8B-B14F-4D97-AF65-F5344CB8AC3E}">
        <p14:creationId xmlns:p14="http://schemas.microsoft.com/office/powerpoint/2010/main" val="4262329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15</a:t>
            </a:fld>
            <a:endParaRPr lang="en-US"/>
          </a:p>
        </p:txBody>
      </p:sp>
    </p:spTree>
    <p:extLst>
      <p:ext uri="{BB962C8B-B14F-4D97-AF65-F5344CB8AC3E}">
        <p14:creationId xmlns:p14="http://schemas.microsoft.com/office/powerpoint/2010/main" val="415239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code chunks start</a:t>
            </a:r>
            <a:r>
              <a:rPr lang="en-US" baseline="0" dirty="0"/>
              <a:t> with three </a:t>
            </a:r>
            <a:r>
              <a:rPr lang="en-US" baseline="0" dirty="0" err="1"/>
              <a:t>backticks</a:t>
            </a:r>
            <a:r>
              <a:rPr lang="en-US" baseline="0" dirty="0"/>
              <a:t>, and then curly braces that say r right after the opening brace. In this case, there are also two extra items</a:t>
            </a:r>
          </a:p>
          <a:p>
            <a:endParaRPr lang="en-US" baseline="0" dirty="0"/>
          </a:p>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817605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233333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894244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3654112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break it down into a mental model. Here’s a template for making </a:t>
            </a:r>
            <a:r>
              <a:rPr lang="en-US" i="1" dirty="0"/>
              <a:t>any</a:t>
            </a:r>
            <a:r>
              <a:rPr lang="en-US" i="0" dirty="0"/>
              <a:t> kind of graph with ggplot2. </a:t>
            </a:r>
            <a:endParaRPr lang="en-US" dirty="0"/>
          </a:p>
          <a:p>
            <a:endParaRPr lang="en-US" dirty="0"/>
          </a:p>
          <a:p>
            <a:pPr marL="228600" indent="-228600">
              <a:buAutoNum type="arabicPeriod"/>
            </a:pPr>
            <a:r>
              <a:rPr lang="en-US" b="0" baseline="0" dirty="0"/>
              <a:t>Pick a tidy data frame</a:t>
            </a:r>
          </a:p>
          <a:p>
            <a:pPr marL="228600" indent="-228600">
              <a:buAutoNum type="arabicPeriod"/>
            </a:pPr>
            <a:r>
              <a:rPr lang="en-US" b="0" baseline="0" dirty="0"/>
              <a:t>Choose a </a:t>
            </a:r>
            <a:r>
              <a:rPr lang="en-US" b="0" baseline="0" dirty="0" err="1"/>
              <a:t>geom</a:t>
            </a:r>
            <a:r>
              <a:rPr lang="en-US" b="0" baseline="0" dirty="0"/>
              <a:t> function</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536293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44</a:t>
            </a:fld>
            <a:endParaRPr lang="en-US"/>
          </a:p>
        </p:txBody>
      </p:sp>
    </p:spTree>
    <p:extLst>
      <p:ext uri="{BB962C8B-B14F-4D97-AF65-F5344CB8AC3E}">
        <p14:creationId xmlns:p14="http://schemas.microsoft.com/office/powerpoint/2010/main" val="873255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25265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probably a good idea to </a:t>
            </a:r>
            <a:r>
              <a:rPr lang="en-US" baseline="0" dirty="0"/>
              <a:t>start by defining the closely related but distinct concepts of 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7</a:t>
            </a:fld>
            <a:endParaRPr lang="en-US"/>
          </a:p>
        </p:txBody>
      </p:sp>
    </p:spTree>
    <p:extLst>
      <p:ext uri="{BB962C8B-B14F-4D97-AF65-F5344CB8AC3E}">
        <p14:creationId xmlns:p14="http://schemas.microsoft.com/office/powerpoint/2010/main" val="2233726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critical barrier</a:t>
            </a:r>
            <a:r>
              <a:rPr lang="en-US" baseline="0" dirty="0"/>
              <a:t> to reproducibility is the tendency of investigators to use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9</a:t>
            </a:fld>
            <a:endParaRPr lang="en-US"/>
          </a:p>
        </p:txBody>
      </p:sp>
    </p:spTree>
    <p:extLst>
      <p:ext uri="{BB962C8B-B14F-4D97-AF65-F5344CB8AC3E}">
        <p14:creationId xmlns:p14="http://schemas.microsoft.com/office/powerpoint/2010/main" val="2522434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10</a:t>
            </a:fld>
            <a:endParaRPr lang="en-US"/>
          </a:p>
        </p:txBody>
      </p:sp>
    </p:spTree>
    <p:extLst>
      <p:ext uri="{BB962C8B-B14F-4D97-AF65-F5344CB8AC3E}">
        <p14:creationId xmlns:p14="http://schemas.microsoft.com/office/powerpoint/2010/main" val="4179585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912944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90AF058-87AE-F34E-9C0B-13186ED300A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74844"/>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38432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6598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486729815"/>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915679375"/>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7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007506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19127"/>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90AF058-87AE-F34E-9C0B-13186ED300A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2739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AF058-87AE-F34E-9C0B-13186ED300A2}"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4190"/>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B2565E6B-A503-D44E-971D-2BE5CFBE4E78}"/>
              </a:ext>
            </a:extLst>
          </p:cNvPr>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5">
            <a:extLst>
              <a:ext uri="{FF2B5EF4-FFF2-40B4-BE49-F238E27FC236}">
                <a16:creationId xmlns:a16="http://schemas.microsoft.com/office/drawing/2014/main" id="{923D952C-D5C7-DB41-923D-1A9118E05CE3}"/>
              </a:ext>
            </a:extLst>
          </p:cNvPr>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0563720"/>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0AF058-87AE-F34E-9C0B-13186ED300A2}" type="datetimeFigureOut">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184565987"/>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0AF058-87AE-F34E-9C0B-13186ED300A2}" type="datetimeFigureOut">
              <a:rPr lang="en-US" smtClean="0"/>
              <a:t>5/3/19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5315412"/>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0AF058-87AE-F34E-9C0B-13186ED300A2}" type="datetimeFigureOut">
              <a:rPr lang="en-US" smtClean="0"/>
              <a:t>5/3/19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310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41306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7389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90AF058-87AE-F34E-9C0B-13186ED300A2}" type="datetimeFigureOut">
              <a:rPr lang="en-US" smtClean="0"/>
              <a:t>5/3/19</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230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rstudio.com/wp-content/uploads/2015/02/rmarkdown-cheatsheet.pdf" TargetMode="External"/><Relationship Id="rId5" Type="http://schemas.openxmlformats.org/officeDocument/2006/relationships/image" Target="../media/image17.emf"/><Relationship Id="rId4" Type="http://schemas.openxmlformats.org/officeDocument/2006/relationships/image" Target="../media/image16.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4960136"/>
            <a:ext cx="7772400" cy="1766127"/>
          </a:xfrm>
        </p:spPr>
        <p:txBody>
          <a:bodyPr>
            <a:normAutofit fontScale="90000"/>
          </a:bodyPr>
          <a:lstStyle/>
          <a:p>
            <a:r>
              <a:rPr lang="en-US" b="1" dirty="0"/>
              <a:t>Introduction to R </a:t>
            </a:r>
            <a:br>
              <a:rPr lang="en-US" b="1" dirty="0"/>
            </a:br>
            <a:r>
              <a:rPr lang="en-US" b="1" dirty="0"/>
              <a:t>Workshop</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lnSpcReduction="10000"/>
          </a:bodyPr>
          <a:lstStyle/>
          <a:p>
            <a:r>
              <a:rPr lang="en-US" sz="2800" dirty="0"/>
              <a:t>Session 2</a:t>
            </a:r>
          </a:p>
          <a:p>
            <a:r>
              <a:rPr lang="en-US" sz="2800" b="1" dirty="0"/>
              <a:t>Reproducible Reporting</a:t>
            </a:r>
            <a:endParaRPr lang="en-US" sz="2000" b="1" dirty="0"/>
          </a:p>
          <a:p>
            <a:r>
              <a:rPr lang="en-US" sz="2400" dirty="0"/>
              <a:t>May 6, 2019</a:t>
            </a:r>
            <a:endParaRPr lang="en-US"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Tree>
    <p:extLst>
      <p:ext uri="{BB962C8B-B14F-4D97-AF65-F5344CB8AC3E}">
        <p14:creationId xmlns:p14="http://schemas.microsoft.com/office/powerpoint/2010/main" val="3145091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752E6-6D30-3D4D-8B38-F027F2CCE295}"/>
              </a:ext>
            </a:extLst>
          </p:cNvPr>
          <p:cNvSpPr>
            <a:spLocks noGrp="1"/>
          </p:cNvSpPr>
          <p:nvPr>
            <p:ph type="title"/>
          </p:nvPr>
        </p:nvSpPr>
        <p:spPr>
          <a:xfrm>
            <a:off x="-2483571" y="279712"/>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3AA3502-55C7-0F44-9F9F-863F8651791B}"/>
              </a:ext>
            </a:extLst>
          </p:cNvPr>
          <p:cNvSpPr>
            <a:spLocks noGrp="1"/>
          </p:cNvSpPr>
          <p:nvPr>
            <p:ph type="body" sz="quarter" idx="13"/>
          </p:nvPr>
        </p:nvSpPr>
        <p:spPr>
          <a:xfrm>
            <a:off x="434715" y="2238375"/>
            <a:ext cx="5546359" cy="4372287"/>
          </a:xfrm>
        </p:spPr>
        <p:txBody>
          <a:bodyPr>
            <a:normAutofit fontScale="55000" lnSpcReduction="20000"/>
          </a:bodyPr>
          <a:lstStyle/>
          <a:p>
            <a:pPr marL="914400" indent="-914400">
              <a:buClr>
                <a:schemeClr val="accent4">
                  <a:lumMod val="75000"/>
                </a:schemeClr>
              </a:buClr>
              <a:buFont typeface="+mj-lt"/>
              <a:buAutoNum type="arabicPeriod"/>
            </a:pPr>
            <a:r>
              <a:rPr lang="en-US" dirty="0"/>
              <a:t>Open a new R Markdown document within </a:t>
            </a:r>
            <a:r>
              <a:rPr lang="en-US" dirty="0" err="1"/>
              <a:t>RStudio</a:t>
            </a:r>
            <a:r>
              <a:rPr lang="en-US" dirty="0"/>
              <a:t> Cloud</a:t>
            </a:r>
          </a:p>
          <a:p>
            <a:pPr marL="914400" indent="-914400">
              <a:buClr>
                <a:schemeClr val="accent4">
                  <a:lumMod val="75000"/>
                </a:schemeClr>
              </a:buClr>
              <a:buFont typeface="+mj-lt"/>
              <a:buAutoNum type="arabicPeriod"/>
            </a:pPr>
            <a:r>
              <a:rPr lang="en-US" dirty="0"/>
              <a:t>Enter a Title and Author and leave the output format as HTML</a:t>
            </a:r>
          </a:p>
          <a:p>
            <a:pPr marL="914400" indent="-914400">
              <a:buClr>
                <a:schemeClr val="accent4">
                  <a:lumMod val="75000"/>
                </a:schemeClr>
              </a:buClr>
              <a:buFont typeface="+mj-lt"/>
              <a:buAutoNum type="arabicPeriod"/>
            </a:pPr>
            <a:r>
              <a:rPr lang="en-US" dirty="0"/>
              <a:t>Click each of the buttons in the top right corner of the grey areas and observe what happens</a:t>
            </a:r>
          </a:p>
          <a:p>
            <a:pPr marL="914400" indent="-914400">
              <a:buClr>
                <a:schemeClr val="accent4">
                  <a:lumMod val="75000"/>
                </a:schemeClr>
              </a:buClr>
              <a:buFont typeface="+mj-lt"/>
              <a:buAutoNum type="arabicPeriod"/>
            </a:pPr>
            <a:r>
              <a:rPr lang="en-US" dirty="0"/>
              <a:t>“Knit” the document by clicking the Knit button and save the file</a:t>
            </a:r>
          </a:p>
          <a:p>
            <a:pPr>
              <a:buClr>
                <a:schemeClr val="accent4">
                  <a:lumMod val="75000"/>
                </a:schemeClr>
              </a:buClr>
            </a:pPr>
            <a:endParaRPr lang="en-US" dirty="0"/>
          </a:p>
        </p:txBody>
      </p:sp>
      <p:pic>
        <p:nvPicPr>
          <p:cNvPr id="4" name="Picture 3">
            <a:extLst>
              <a:ext uri="{FF2B5EF4-FFF2-40B4-BE49-F238E27FC236}">
                <a16:creationId xmlns:a16="http://schemas.microsoft.com/office/drawing/2014/main" id="{05C5862E-1288-1548-99B0-BD4E874D89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6587" y="105810"/>
            <a:ext cx="5130829" cy="3358736"/>
          </a:xfrm>
          <a:prstGeom prst="rect">
            <a:avLst/>
          </a:prstGeom>
        </p:spPr>
      </p:pic>
      <p:pic>
        <p:nvPicPr>
          <p:cNvPr id="5" name="Picture 4">
            <a:extLst>
              <a:ext uri="{FF2B5EF4-FFF2-40B4-BE49-F238E27FC236}">
                <a16:creationId xmlns:a16="http://schemas.microsoft.com/office/drawing/2014/main" id="{51DD6553-C047-9E46-B40A-8E1F61F11D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6587" y="3696689"/>
            <a:ext cx="5130829" cy="1784636"/>
          </a:xfrm>
          <a:prstGeom prst="rect">
            <a:avLst/>
          </a:prstGeom>
        </p:spPr>
      </p:pic>
    </p:spTree>
    <p:extLst>
      <p:ext uri="{BB962C8B-B14F-4D97-AF65-F5344CB8AC3E}">
        <p14:creationId xmlns:p14="http://schemas.microsoft.com/office/powerpoint/2010/main" val="1875990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pic>
        <p:nvPicPr>
          <p:cNvPr id="4" name="Picture 3">
            <a:extLst>
              <a:ext uri="{FF2B5EF4-FFF2-40B4-BE49-F238E27FC236}">
                <a16:creationId xmlns:a16="http://schemas.microsoft.com/office/drawing/2014/main" id="{9329D746-F066-6E49-A048-6FB62C54B569}"/>
              </a:ext>
            </a:extLst>
          </p:cNvPr>
          <p:cNvPicPr>
            <a:picLocks noChangeAspect="1"/>
          </p:cNvPicPr>
          <p:nvPr/>
        </p:nvPicPr>
        <p:blipFill>
          <a:blip r:embed="rId2"/>
          <a:stretch>
            <a:fillRect/>
          </a:stretch>
        </p:blipFill>
        <p:spPr>
          <a:xfrm>
            <a:off x="2658660" y="2084832"/>
            <a:ext cx="8956398" cy="3985915"/>
          </a:xfrm>
          <a:prstGeom prst="rect">
            <a:avLst/>
          </a:prstGeom>
        </p:spPr>
      </p:pic>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257788" y="516098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418553" flipH="1">
            <a:off x="7839892" y="5311441"/>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YAML format</a:t>
            </a:r>
          </a:p>
          <a:p>
            <a:r>
              <a:rPr lang="en-US" sz="2400" dirty="0"/>
              <a:t>Field name: Data</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38675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pic>
        <p:nvPicPr>
          <p:cNvPr id="6" name="Picture 5">
            <a:extLst>
              <a:ext uri="{FF2B5EF4-FFF2-40B4-BE49-F238E27FC236}">
                <a16:creationId xmlns:a16="http://schemas.microsoft.com/office/drawing/2014/main" id="{E7ED6C30-249E-B24E-996C-019BEB6A23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2252" y="2278941"/>
            <a:ext cx="10155620" cy="2653270"/>
          </a:xfrm>
          <a:prstGeom prst="rect">
            <a:avLst/>
          </a:prstGeom>
        </p:spPr>
      </p:pic>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3467197" y="5126320"/>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8" name="Right Triangle 7">
            <a:extLst>
              <a:ext uri="{FF2B5EF4-FFF2-40B4-BE49-F238E27FC236}">
                <a16:creationId xmlns:a16="http://schemas.microsoft.com/office/drawing/2014/main" id="{BECE04AD-11F3-6E41-BCB2-A4A3011CC0E1}"/>
              </a:ext>
            </a:extLst>
          </p:cNvPr>
          <p:cNvSpPr/>
          <p:nvPr/>
        </p:nvSpPr>
        <p:spPr>
          <a:xfrm rot="21410735" flipH="1">
            <a:off x="3476484" y="2262270"/>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7B002ED-1CA1-D348-A7B1-36973B30C3D5}"/>
              </a:ext>
            </a:extLst>
          </p:cNvPr>
          <p:cNvSpPr/>
          <p:nvPr/>
        </p:nvSpPr>
        <p:spPr>
          <a:xfrm>
            <a:off x="4510055" y="1616159"/>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 for headers</a:t>
            </a:r>
          </a:p>
          <a:p>
            <a:pPr lvl="1"/>
            <a:r>
              <a:rPr lang="en-US" sz="2400" dirty="0"/>
              <a:t># for level 1</a:t>
            </a:r>
          </a:p>
          <a:p>
            <a:pPr lvl="1"/>
            <a:r>
              <a:rPr lang="en-US" sz="2400" dirty="0"/>
              <a:t>## for level 2</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6700623" y="2822278"/>
            <a:ext cx="2208445" cy="46706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&lt;&gt;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1358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19AAD6-5F98-224C-904B-A6E9E564A8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76894" y="197125"/>
            <a:ext cx="8038212" cy="6177514"/>
          </a:xfrm>
          <a:prstGeom prst="rect">
            <a:avLst/>
          </a:prstGeom>
        </p:spPr>
      </p:pic>
      <p:pic>
        <p:nvPicPr>
          <p:cNvPr id="4" name="Picture 3">
            <a:extLst>
              <a:ext uri="{FF2B5EF4-FFF2-40B4-BE49-F238E27FC236}">
                <a16:creationId xmlns:a16="http://schemas.microsoft.com/office/drawing/2014/main" id="{34B04DBC-00C2-4BF7-B5F7-29708EA3E861}"/>
              </a:ext>
            </a:extLst>
          </p:cNvPr>
          <p:cNvPicPr>
            <a:picLocks noChangeAspect="1"/>
          </p:cNvPicPr>
          <p:nvPr/>
        </p:nvPicPr>
        <p:blipFill>
          <a:blip r:embed="rId4"/>
          <a:stretch>
            <a:fillRect/>
          </a:stretch>
        </p:blipFill>
        <p:spPr>
          <a:xfrm>
            <a:off x="75310" y="2260300"/>
            <a:ext cx="5795065" cy="4001873"/>
          </a:xfrm>
          <a:prstGeom prst="rect">
            <a:avLst/>
          </a:prstGeom>
          <a:ln w="44450">
            <a:solidFill>
              <a:schemeClr val="tx1"/>
            </a:solidFill>
          </a:ln>
          <a:effectLst>
            <a:softEdge rad="0"/>
          </a:effectLst>
        </p:spPr>
      </p:pic>
      <p:pic>
        <p:nvPicPr>
          <p:cNvPr id="5" name="Picture 4">
            <a:extLst>
              <a:ext uri="{FF2B5EF4-FFF2-40B4-BE49-F238E27FC236}">
                <a16:creationId xmlns:a16="http://schemas.microsoft.com/office/drawing/2014/main" id="{78D0906B-CEB1-4C6F-9EF1-45E9E215E51F}"/>
              </a:ext>
            </a:extLst>
          </p:cNvPr>
          <p:cNvPicPr>
            <a:picLocks noChangeAspect="1"/>
          </p:cNvPicPr>
          <p:nvPr/>
        </p:nvPicPr>
        <p:blipFill>
          <a:blip r:embed="rId5"/>
          <a:stretch>
            <a:fillRect/>
          </a:stretch>
        </p:blipFill>
        <p:spPr>
          <a:xfrm>
            <a:off x="5548805" y="2938402"/>
            <a:ext cx="6643195" cy="2718556"/>
          </a:xfrm>
          <a:prstGeom prst="rect">
            <a:avLst/>
          </a:prstGeom>
          <a:ln w="38100">
            <a:solidFill>
              <a:schemeClr val="tx1"/>
            </a:solidFill>
          </a:ln>
        </p:spPr>
      </p:pic>
      <p:sp>
        <p:nvSpPr>
          <p:cNvPr id="6" name="TextBox 5">
            <a:extLst>
              <a:ext uri="{FF2B5EF4-FFF2-40B4-BE49-F238E27FC236}">
                <a16:creationId xmlns:a16="http://schemas.microsoft.com/office/drawing/2014/main" id="{AD5847EC-44B7-480D-AA90-2C58C1F0E6C2}"/>
              </a:ext>
            </a:extLst>
          </p:cNvPr>
          <p:cNvSpPr txBox="1"/>
          <p:nvPr/>
        </p:nvSpPr>
        <p:spPr>
          <a:xfrm>
            <a:off x="187338" y="6374639"/>
            <a:ext cx="11393651" cy="461665"/>
          </a:xfrm>
          <a:prstGeom prst="rect">
            <a:avLst/>
          </a:prstGeom>
          <a:noFill/>
        </p:spPr>
        <p:txBody>
          <a:bodyPr wrap="square" rtlCol="0">
            <a:spAutoFit/>
          </a:bodyPr>
          <a:lstStyle/>
          <a:p>
            <a:pPr algn="ctr"/>
            <a:r>
              <a:rPr lang="en-US" sz="2400" dirty="0">
                <a:hlinkClick r:id="rId6"/>
              </a:rPr>
              <a:t>https://www.rstudio.com/wp-content/uploads/2015/02/rmarkdown-cheatsheet.pdf</a:t>
            </a:r>
            <a:endParaRPr lang="en-US" sz="2400" dirty="0"/>
          </a:p>
        </p:txBody>
      </p:sp>
    </p:spTree>
    <p:extLst>
      <p:ext uri="{BB962C8B-B14F-4D97-AF65-F5344CB8AC3E}">
        <p14:creationId xmlns:p14="http://schemas.microsoft.com/office/powerpoint/2010/main" val="176819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238375"/>
            <a:ext cx="9720072" cy="3473803"/>
          </a:xfrm>
        </p:spPr>
        <p:txBody>
          <a:bodyPr>
            <a:normAutofit fontScale="70000" lnSpcReduction="20000"/>
          </a:bodyPr>
          <a:lstStyle/>
          <a:p>
            <a:pPr marL="914400" indent="-914400">
              <a:buClr>
                <a:schemeClr val="accent4">
                  <a:lumMod val="75000"/>
                </a:schemeClr>
              </a:buClr>
              <a:buFont typeface="+mj-lt"/>
              <a:buAutoNum type="arabicPeriod"/>
            </a:pPr>
            <a:r>
              <a:rPr lang="en-US" dirty="0"/>
              <a:t>Within your R Markdown document, add another level 2 heading at the end called “Document Info”</a:t>
            </a:r>
          </a:p>
          <a:p>
            <a:pPr marL="914400" indent="-914400">
              <a:buClr>
                <a:schemeClr val="accent4">
                  <a:lumMod val="75000"/>
                </a:schemeClr>
              </a:buClr>
              <a:buFont typeface="+mj-lt"/>
              <a:buAutoNum type="arabicPeriod"/>
            </a:pPr>
            <a:r>
              <a:rPr lang="en-US" dirty="0"/>
              <a:t>Under your new heading add a level 3 heading called “Author Info”</a:t>
            </a:r>
          </a:p>
          <a:p>
            <a:pPr marL="914400" indent="-914400">
              <a:buClr>
                <a:schemeClr val="accent4">
                  <a:lumMod val="75000"/>
                </a:schemeClr>
              </a:buClr>
              <a:buFont typeface="+mj-lt"/>
              <a:buAutoNum type="arabicPeriod"/>
            </a:pPr>
            <a:r>
              <a:rPr lang="en-US" dirty="0"/>
              <a:t>Add your name in bold under the new heading</a:t>
            </a:r>
          </a:p>
          <a:p>
            <a:pPr marL="914400" indent="-914400">
              <a:buClr>
                <a:schemeClr val="accent4">
                  <a:lumMod val="75000"/>
                </a:schemeClr>
              </a:buClr>
              <a:buFont typeface="+mj-lt"/>
              <a:buAutoNum type="arabicPeriod"/>
            </a:pPr>
            <a:r>
              <a:rPr lang="en-US" dirty="0"/>
              <a:t>Add your job title in italics</a:t>
            </a:r>
          </a:p>
          <a:p>
            <a:pPr marL="914400" indent="-914400">
              <a:buClr>
                <a:schemeClr val="accent4">
                  <a:lumMod val="75000"/>
                </a:schemeClr>
              </a:buClr>
              <a:buFont typeface="+mj-lt"/>
              <a:buAutoNum type="arabicPeriod"/>
            </a:pPr>
            <a:r>
              <a:rPr lang="en-US" dirty="0"/>
              <a:t>Knit the document</a:t>
            </a:r>
          </a:p>
        </p:txBody>
      </p:sp>
    </p:spTree>
    <p:extLst>
      <p:ext uri="{BB962C8B-B14F-4D97-AF65-F5344CB8AC3E}">
        <p14:creationId xmlns:p14="http://schemas.microsoft.com/office/powerpoint/2010/main" val="127815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Tree>
    <p:extLst>
      <p:ext uri="{BB962C8B-B14F-4D97-AF65-F5344CB8AC3E}">
        <p14:creationId xmlns:p14="http://schemas.microsoft.com/office/powerpoint/2010/main" val="1483411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083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718730" y="464949"/>
          <a:ext cx="10841895" cy="6075333"/>
        </p:xfrm>
        <a:graphic>
          <a:graphicData uri="http://schemas.openxmlformats.org/drawingml/2006/table">
            <a:tbl>
              <a:tblPr>
                <a:tableStyleId>{46F890A9-2807-4EBB-B81D-B2AA78EC7F39}</a:tableStyleId>
              </a:tblPr>
              <a:tblGrid>
                <a:gridCol w="2458423">
                  <a:extLst>
                    <a:ext uri="{9D8B030D-6E8A-4147-A177-3AD203B41FA5}">
                      <a16:colId xmlns:a16="http://schemas.microsoft.com/office/drawing/2014/main" val="20000"/>
                    </a:ext>
                  </a:extLst>
                </a:gridCol>
                <a:gridCol w="8383472">
                  <a:extLst>
                    <a:ext uri="{9D8B030D-6E8A-4147-A177-3AD203B41FA5}">
                      <a16:colId xmlns:a16="http://schemas.microsoft.com/office/drawing/2014/main" val="20001"/>
                    </a:ext>
                  </a:extLst>
                </a:gridCol>
              </a:tblGrid>
              <a:tr h="675037">
                <a:tc>
                  <a:txBody>
                    <a:bodyPr/>
                    <a:lstStyle/>
                    <a:p>
                      <a:r>
                        <a:rPr lang="en-US" dirty="0">
                          <a:effectLst/>
                        </a:rPr>
                        <a:t>7:00 am - 8:00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effectLst/>
                        </a:rPr>
                        <a:t>BREAKFAST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675037">
                <a:tc>
                  <a:txBody>
                    <a:bodyPr/>
                    <a:lstStyle/>
                    <a:p>
                      <a:r>
                        <a:rPr lang="en-US"/>
                        <a:t>8:00 am - 8:10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t>Instructor Instructions</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42806182"/>
                  </a:ext>
                </a:extLst>
              </a:tr>
              <a:tr h="675037">
                <a:tc>
                  <a:txBody>
                    <a:bodyPr/>
                    <a:lstStyle/>
                    <a:p>
                      <a:r>
                        <a:rPr lang="en-US"/>
                        <a:t>8:10 am - 9:50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Introduction to R and RStudio for Reproducible Reporting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17395959"/>
                  </a:ext>
                </a:extLst>
              </a:tr>
              <a:tr h="675037">
                <a:tc>
                  <a:txBody>
                    <a:bodyPr/>
                    <a:lstStyle/>
                    <a:p>
                      <a:r>
                        <a:rPr lang="en-US">
                          <a:effectLst/>
                        </a:rPr>
                        <a:t>9:50 am - 10:10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effectLst/>
                        </a:rPr>
                        <a:t>REFRESHMENT BREAK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03248397"/>
                  </a:ext>
                </a:extLst>
              </a:tr>
              <a:tr h="675037">
                <a:tc>
                  <a:txBody>
                    <a:bodyPr/>
                    <a:lstStyle/>
                    <a:p>
                      <a:r>
                        <a:rPr lang="en-US"/>
                        <a:t>10:10 am - 11:50 am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Data Wrangling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0684901"/>
                  </a:ext>
                </a:extLst>
              </a:tr>
              <a:tr h="675037">
                <a:tc>
                  <a:txBody>
                    <a:bodyPr/>
                    <a:lstStyle/>
                    <a:p>
                      <a:r>
                        <a:rPr lang="en-US">
                          <a:effectLst/>
                        </a:rPr>
                        <a:t>12:00 pm - 1:00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dirty="0">
                          <a:effectLst/>
                        </a:rPr>
                        <a:t>LUNCH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675037">
                <a:tc>
                  <a:txBody>
                    <a:bodyPr/>
                    <a:lstStyle/>
                    <a:p>
                      <a:r>
                        <a:rPr lang="en-US"/>
                        <a:t>1:00 pm - 2:50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t>Data Understanding</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675037">
                <a:tc>
                  <a:txBody>
                    <a:bodyPr/>
                    <a:lstStyle/>
                    <a:p>
                      <a:r>
                        <a:rPr lang="en-US">
                          <a:effectLst/>
                        </a:rPr>
                        <a:t>2:50 pm - 3:10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r>
                        <a:rPr lang="en-US">
                          <a:effectLst/>
                        </a:rPr>
                        <a:t>REFRESHMENT BREAK - BALLROOM LOBBY - 2ND FLOOR</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23760252"/>
                  </a:ext>
                </a:extLst>
              </a:tr>
              <a:tr h="675037">
                <a:tc>
                  <a:txBody>
                    <a:bodyPr/>
                    <a:lstStyle/>
                    <a:p>
                      <a:r>
                        <a:rPr lang="en-US"/>
                        <a:t>3:10 pm - 5:00 pm</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r>
                        <a:rPr lang="en-US" dirty="0"/>
                        <a:t>Exploratory Data Analysis</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625257713"/>
                  </a:ext>
                </a:extLst>
              </a:tr>
            </a:tbl>
          </a:graphicData>
        </a:graphic>
      </p:graphicFrame>
      <p:sp>
        <p:nvSpPr>
          <p:cNvPr id="3" name="Rectangle 2">
            <a:extLst>
              <a:ext uri="{FF2B5EF4-FFF2-40B4-BE49-F238E27FC236}">
                <a16:creationId xmlns:a16="http://schemas.microsoft.com/office/drawing/2014/main" id="{1B2CD90C-0718-E344-9EDF-90C55DA52D8B}"/>
              </a:ext>
            </a:extLst>
          </p:cNvPr>
          <p:cNvSpPr/>
          <p:nvPr/>
        </p:nvSpPr>
        <p:spPr>
          <a:xfrm>
            <a:off x="718729" y="1831582"/>
            <a:ext cx="10841895" cy="632650"/>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658337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E739-63EF-BC43-AEA4-8D35AC5F02FB}"/>
              </a:ext>
            </a:extLst>
          </p:cNvPr>
          <p:cNvSpPr>
            <a:spLocks noGrp="1"/>
          </p:cNvSpPr>
          <p:nvPr>
            <p:ph type="title"/>
          </p:nvPr>
        </p:nvSpPr>
        <p:spPr/>
        <p:txBody>
          <a:bodyPr/>
          <a:lstStyle/>
          <a:p>
            <a:r>
              <a:rPr lang="en-US" dirty="0"/>
              <a:t>Chunk options</a:t>
            </a:r>
          </a:p>
        </p:txBody>
      </p:sp>
      <p:pic>
        <p:nvPicPr>
          <p:cNvPr id="4" name="Picture 3">
            <a:extLst>
              <a:ext uri="{FF2B5EF4-FFF2-40B4-BE49-F238E27FC236}">
                <a16:creationId xmlns:a16="http://schemas.microsoft.com/office/drawing/2014/main" id="{FF63CE73-60D6-774B-915E-76E3FD53BF2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05725" y="1811450"/>
            <a:ext cx="8580549" cy="5046550"/>
          </a:xfrm>
          <a:prstGeom prst="rect">
            <a:avLst/>
          </a:prstGeom>
        </p:spPr>
      </p:pic>
    </p:spTree>
    <p:extLst>
      <p:ext uri="{BB962C8B-B14F-4D97-AF65-F5344CB8AC3E}">
        <p14:creationId xmlns:p14="http://schemas.microsoft.com/office/powerpoint/2010/main" val="1596202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5384087" y="2084831"/>
            <a:ext cx="6415053" cy="4187953"/>
          </a:xfrm>
        </p:spPr>
        <p:txBody>
          <a:bodyPr>
            <a:normAutofit fontScale="55000" lnSpcReduction="20000"/>
          </a:bodyPr>
          <a:lstStyle/>
          <a:p>
            <a:r>
              <a:rPr lang="en-US" dirty="0"/>
              <a:t>1. Insert a code chunk into white space within your open R Markdown document using Insert button on top right of code window</a:t>
            </a:r>
          </a:p>
          <a:p>
            <a:r>
              <a:rPr lang="en-US" dirty="0"/>
              <a:t>2. Add the following to your new code chunk: </a:t>
            </a:r>
          </a:p>
          <a:p>
            <a:pPr marL="457200" lvl="1" indent="0">
              <a:buNone/>
            </a:pPr>
            <a:r>
              <a:rPr lang="en-US" dirty="0">
                <a:solidFill>
                  <a:schemeClr val="accent4">
                    <a:lumMod val="75000"/>
                  </a:schemeClr>
                </a:solidFill>
              </a:rPr>
              <a:t>mean(c(10, 20, 30))</a:t>
            </a:r>
          </a:p>
          <a:p>
            <a:r>
              <a:rPr lang="en-US" dirty="0"/>
              <a:t>3. Execute code chunk by pressing Run button on top right of code chunk</a:t>
            </a:r>
          </a:p>
          <a:p>
            <a:r>
              <a:rPr lang="en-US" dirty="0"/>
              <a:t>4. Include the following within any text area (white space) and knit:</a:t>
            </a:r>
          </a:p>
          <a:p>
            <a:pPr marL="457200" lvl="1" indent="0">
              <a:buNone/>
            </a:pPr>
            <a:r>
              <a:rPr lang="en-US" dirty="0">
                <a:solidFill>
                  <a:schemeClr val="accent4">
                    <a:lumMod val="75000"/>
                  </a:schemeClr>
                </a:solidFill>
              </a:rPr>
              <a:t>`r mean(c(10, 20, 30))`</a:t>
            </a: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Tree>
    <p:extLst>
      <p:ext uri="{BB962C8B-B14F-4D97-AF65-F5344CB8AC3E}">
        <p14:creationId xmlns:p14="http://schemas.microsoft.com/office/powerpoint/2010/main" val="3414701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Tree>
    <p:extLst>
      <p:ext uri="{BB962C8B-B14F-4D97-AF65-F5344CB8AC3E}">
        <p14:creationId xmlns:p14="http://schemas.microsoft.com/office/powerpoint/2010/main" val="1143363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Importing Files</a:t>
            </a:r>
            <a:br>
              <a:rPr lang="en-US" dirty="0"/>
            </a:br>
            <a:endParaRPr lang="en-US" sz="3600" dirty="0"/>
          </a:p>
        </p:txBody>
      </p:sp>
    </p:spTree>
    <p:extLst>
      <p:ext uri="{BB962C8B-B14F-4D97-AF65-F5344CB8AC3E}">
        <p14:creationId xmlns:p14="http://schemas.microsoft.com/office/powerpoint/2010/main" val="1949232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C4323-0E7D-7B43-8796-A44C986D9DD8}"/>
              </a:ext>
            </a:extLst>
          </p:cNvPr>
          <p:cNvSpPr>
            <a:spLocks noGrp="1"/>
          </p:cNvSpPr>
          <p:nvPr>
            <p:ph type="title"/>
          </p:nvPr>
        </p:nvSpPr>
        <p:spPr/>
        <p:txBody>
          <a:bodyPr/>
          <a:lstStyle/>
          <a:p>
            <a:r>
              <a:rPr lang="en-US" dirty="0"/>
              <a:t>Working with R Markdown for this course</a:t>
            </a:r>
          </a:p>
        </p:txBody>
      </p:sp>
      <p:sp>
        <p:nvSpPr>
          <p:cNvPr id="3" name="Content Placeholder 2">
            <a:extLst>
              <a:ext uri="{FF2B5EF4-FFF2-40B4-BE49-F238E27FC236}">
                <a16:creationId xmlns:a16="http://schemas.microsoft.com/office/drawing/2014/main" id="{16212497-5016-804D-AA08-DEF30AF1F97E}"/>
              </a:ext>
            </a:extLst>
          </p:cNvPr>
          <p:cNvSpPr>
            <a:spLocks noGrp="1"/>
          </p:cNvSpPr>
          <p:nvPr>
            <p:ph idx="1"/>
          </p:nvPr>
        </p:nvSpPr>
        <p:spPr/>
        <p:txBody>
          <a:bodyPr>
            <a:normAutofit lnSpcReduction="10000"/>
          </a:bodyPr>
          <a:lstStyle/>
          <a:p>
            <a:r>
              <a:rPr lang="en-US" dirty="0"/>
              <a:t>Each lesson has an R Markdown file</a:t>
            </a:r>
          </a:p>
          <a:p>
            <a:pPr lvl="1"/>
            <a:r>
              <a:rPr lang="en-US" dirty="0"/>
              <a:t>Executable examples</a:t>
            </a:r>
          </a:p>
          <a:p>
            <a:pPr lvl="1"/>
            <a:r>
              <a:rPr lang="en-US" dirty="0"/>
              <a:t>Exercises</a:t>
            </a:r>
          </a:p>
          <a:p>
            <a:r>
              <a:rPr lang="en-US" dirty="0"/>
              <a:t>Files used as “notebooks”: can document, execute, and iterate</a:t>
            </a:r>
          </a:p>
          <a:p>
            <a:r>
              <a:rPr lang="en-US" dirty="0"/>
              <a:t>Best practice: work from notebook rather than console</a:t>
            </a:r>
          </a:p>
          <a:p>
            <a:endParaRPr lang="en-US" dirty="0"/>
          </a:p>
          <a:p>
            <a:pPr marL="0" indent="0">
              <a:buNone/>
            </a:pPr>
            <a:r>
              <a:rPr lang="en-US" dirty="0"/>
              <a:t>Open “02 – </a:t>
            </a:r>
            <a:r>
              <a:rPr lang="en-US" dirty="0" err="1"/>
              <a:t>Report.Rmd</a:t>
            </a:r>
            <a:r>
              <a:rPr lang="en-US" dirty="0"/>
              <a:t>” and run the setup chunk.</a:t>
            </a:r>
          </a:p>
        </p:txBody>
      </p:sp>
    </p:spTree>
    <p:extLst>
      <p:ext uri="{BB962C8B-B14F-4D97-AF65-F5344CB8AC3E}">
        <p14:creationId xmlns:p14="http://schemas.microsoft.com/office/powerpoint/2010/main" val="205095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E1C8-A4BC-DC45-9331-7A1E8E49DAF7}"/>
              </a:ext>
            </a:extLst>
          </p:cNvPr>
          <p:cNvSpPr>
            <a:spLocks noGrp="1"/>
          </p:cNvSpPr>
          <p:nvPr>
            <p:ph type="title"/>
          </p:nvPr>
        </p:nvSpPr>
        <p:spPr/>
        <p:txBody>
          <a:bodyPr/>
          <a:lstStyle/>
          <a:p>
            <a:r>
              <a:rPr lang="en-US" dirty="0"/>
              <a:t>Working with Your file system</a:t>
            </a:r>
          </a:p>
        </p:txBody>
      </p:sp>
      <p:pic>
        <p:nvPicPr>
          <p:cNvPr id="5" name="Picture 4">
            <a:extLst>
              <a:ext uri="{FF2B5EF4-FFF2-40B4-BE49-F238E27FC236}">
                <a16:creationId xmlns:a16="http://schemas.microsoft.com/office/drawing/2014/main" id="{88B0B1DD-3FE4-7B47-B32E-86451D514C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29156" y="1786866"/>
            <a:ext cx="8110015" cy="4979693"/>
          </a:xfrm>
          <a:prstGeom prst="rect">
            <a:avLst/>
          </a:prstGeom>
        </p:spPr>
      </p:pic>
      <p:sp>
        <p:nvSpPr>
          <p:cNvPr id="6" name="Right Triangle 5">
            <a:extLst>
              <a:ext uri="{FF2B5EF4-FFF2-40B4-BE49-F238E27FC236}">
                <a16:creationId xmlns:a16="http://schemas.microsoft.com/office/drawing/2014/main" id="{3A37C671-4355-BB44-9BBF-1B6C81F04AE4}"/>
              </a:ext>
            </a:extLst>
          </p:cNvPr>
          <p:cNvSpPr/>
          <p:nvPr/>
        </p:nvSpPr>
        <p:spPr>
          <a:xfrm rot="2408232">
            <a:off x="5035642" y="5307308"/>
            <a:ext cx="1538936" cy="618907"/>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A91F09B-BE8C-494F-8DDB-3FE799FAD5BF}"/>
              </a:ext>
            </a:extLst>
          </p:cNvPr>
          <p:cNvSpPr/>
          <p:nvPr/>
        </p:nvSpPr>
        <p:spPr>
          <a:xfrm>
            <a:off x="4045123" y="4716562"/>
            <a:ext cx="2547728" cy="90019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Working directory</a:t>
            </a:r>
          </a:p>
        </p:txBody>
      </p:sp>
    </p:spTree>
    <p:extLst>
      <p:ext uri="{BB962C8B-B14F-4D97-AF65-F5344CB8AC3E}">
        <p14:creationId xmlns:p14="http://schemas.microsoft.com/office/powerpoint/2010/main" val="583131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44F96-ABE7-B342-BE88-2879F8B75711}"/>
              </a:ext>
            </a:extLst>
          </p:cNvPr>
          <p:cNvSpPr>
            <a:spLocks noGrp="1"/>
          </p:cNvSpPr>
          <p:nvPr>
            <p:ph type="title"/>
          </p:nvPr>
        </p:nvSpPr>
        <p:spPr/>
        <p:txBody>
          <a:bodyPr/>
          <a:lstStyle/>
          <a:p>
            <a:r>
              <a:rPr lang="en-US" dirty="0"/>
              <a:t>Where am I? Your working directory</a:t>
            </a:r>
          </a:p>
        </p:txBody>
      </p:sp>
      <p:sp>
        <p:nvSpPr>
          <p:cNvPr id="3" name="Content Placeholder 2">
            <a:extLst>
              <a:ext uri="{FF2B5EF4-FFF2-40B4-BE49-F238E27FC236}">
                <a16:creationId xmlns:a16="http://schemas.microsoft.com/office/drawing/2014/main" id="{0D95A093-ECDB-D047-BF2D-95E7C708A027}"/>
              </a:ext>
            </a:extLst>
          </p:cNvPr>
          <p:cNvSpPr>
            <a:spLocks noGrp="1"/>
          </p:cNvSpPr>
          <p:nvPr>
            <p:ph idx="1"/>
          </p:nvPr>
        </p:nvSpPr>
        <p:spPr>
          <a:xfrm>
            <a:off x="6900627" y="1842051"/>
            <a:ext cx="5185355" cy="4334911"/>
          </a:xfrm>
        </p:spPr>
        <p:txBody>
          <a:bodyPr/>
          <a:lstStyle/>
          <a:p>
            <a:r>
              <a:rPr lang="en-US" dirty="0"/>
              <a:t>Navigate folder and file structure on your computer from </a:t>
            </a:r>
            <a:r>
              <a:rPr lang="en-US" dirty="0" err="1"/>
              <a:t>Rstudio</a:t>
            </a:r>
            <a:endParaRPr lang="en-US" dirty="0"/>
          </a:p>
          <a:p>
            <a:r>
              <a:rPr lang="en-US" dirty="0" err="1"/>
              <a:t>getwd</a:t>
            </a:r>
            <a:r>
              <a:rPr lang="en-US" dirty="0"/>
              <a:t>() function will tell you which folder you’re in</a:t>
            </a:r>
          </a:p>
          <a:p>
            <a:r>
              <a:rPr lang="en-US" dirty="0" err="1"/>
              <a:t>setwd</a:t>
            </a:r>
            <a:r>
              <a:rPr lang="en-US" dirty="0"/>
              <a:t>() to set a new working directory</a:t>
            </a:r>
          </a:p>
          <a:p>
            <a:endParaRPr lang="en-US" dirty="0"/>
          </a:p>
        </p:txBody>
      </p:sp>
      <p:pic>
        <p:nvPicPr>
          <p:cNvPr id="8" name="Picture 7">
            <a:extLst>
              <a:ext uri="{FF2B5EF4-FFF2-40B4-BE49-F238E27FC236}">
                <a16:creationId xmlns:a16="http://schemas.microsoft.com/office/drawing/2014/main" id="{3AC39902-35C8-3D49-B978-4E6E6C4E89E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1569" y="1695278"/>
            <a:ext cx="6491554" cy="4481685"/>
          </a:xfrm>
          <a:prstGeom prst="rect">
            <a:avLst/>
          </a:prstGeom>
        </p:spPr>
      </p:pic>
      <p:sp>
        <p:nvSpPr>
          <p:cNvPr id="7" name="Right Triangle 6">
            <a:extLst>
              <a:ext uri="{FF2B5EF4-FFF2-40B4-BE49-F238E27FC236}">
                <a16:creationId xmlns:a16="http://schemas.microsoft.com/office/drawing/2014/main" id="{7AF5E3B5-9AB7-7F48-8863-51A5A660C512}"/>
              </a:ext>
            </a:extLst>
          </p:cNvPr>
          <p:cNvSpPr/>
          <p:nvPr/>
        </p:nvSpPr>
        <p:spPr>
          <a:xfrm rot="11658615">
            <a:off x="4741305" y="4289545"/>
            <a:ext cx="2542891"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0B76424-2EC6-1648-A531-39E66700CDC7}"/>
              </a:ext>
            </a:extLst>
          </p:cNvPr>
          <p:cNvSpPr/>
          <p:nvPr/>
        </p:nvSpPr>
        <p:spPr>
          <a:xfrm>
            <a:off x="7084798" y="4539513"/>
            <a:ext cx="2812027" cy="149961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Navigate folders and set working directory</a:t>
            </a:r>
          </a:p>
        </p:txBody>
      </p:sp>
    </p:spTree>
    <p:extLst>
      <p:ext uri="{BB962C8B-B14F-4D97-AF65-F5344CB8AC3E}">
        <p14:creationId xmlns:p14="http://schemas.microsoft.com/office/powerpoint/2010/main" val="3455440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1126435" y="2707275"/>
            <a:ext cx="9859617"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normAutofit fontScale="90000"/>
          </a:bodyPr>
          <a:lstStyle/>
          <a:p>
            <a:r>
              <a:rPr lang="en-US" dirty="0"/>
              <a:t>Reading comma separated or tab delimited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838200" y="3171102"/>
            <a:ext cx="10515600" cy="874643"/>
          </a:xfrm>
        </p:spPr>
        <p:txBody>
          <a:bodyPr>
            <a:normAutofit fontScale="70000" lnSpcReduction="20000"/>
          </a:bodyPr>
          <a:lstStyle/>
          <a:p>
            <a:pPr marL="0" indent="0" algn="ctr">
              <a:buNone/>
            </a:pPr>
            <a:r>
              <a:rPr lang="en-US" sz="5400" dirty="0" err="1">
                <a:latin typeface="Monaco" pitchFamily="2" charset="77"/>
              </a:rPr>
              <a:t>read_csv</a:t>
            </a:r>
            <a:r>
              <a:rPr lang="en-US" sz="5400" dirty="0">
                <a:latin typeface="Monaco" pitchFamily="2" charset="77"/>
              </a:rPr>
              <a:t>(“data/</a:t>
            </a:r>
            <a:r>
              <a:rPr lang="en-US" sz="5400" dirty="0" err="1">
                <a:latin typeface="Monaco" pitchFamily="2" charset="77"/>
              </a:rPr>
              <a:t>test_catalog.csv</a:t>
            </a:r>
            <a:r>
              <a:rPr lang="en-US" sz="5400" dirty="0">
                <a:latin typeface="Monaco" pitchFamily="2" charset="77"/>
              </a:rPr>
              <a:t>”)</a:t>
            </a:r>
          </a:p>
        </p:txBody>
      </p:sp>
      <p:pic>
        <p:nvPicPr>
          <p:cNvPr id="4" name="Picture 3">
            <a:extLst>
              <a:ext uri="{FF2B5EF4-FFF2-40B4-BE49-F238E27FC236}">
                <a16:creationId xmlns:a16="http://schemas.microsoft.com/office/drawing/2014/main" id="{E7D3395B-1E75-074B-81C6-ADCBBDEDC4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02983" y="61085"/>
            <a:ext cx="1161521" cy="1347365"/>
          </a:xfrm>
          <a:prstGeom prst="rect">
            <a:avLst/>
          </a:prstGeom>
        </p:spPr>
      </p:pic>
      <p:sp>
        <p:nvSpPr>
          <p:cNvPr id="6" name="Rounded Rectangle 5">
            <a:extLst>
              <a:ext uri="{FF2B5EF4-FFF2-40B4-BE49-F238E27FC236}">
                <a16:creationId xmlns:a16="http://schemas.microsoft.com/office/drawing/2014/main" id="{F5F51386-C8B9-AA4A-82EB-DE665AB2C1BC}"/>
              </a:ext>
            </a:extLst>
          </p:cNvPr>
          <p:cNvSpPr/>
          <p:nvPr/>
        </p:nvSpPr>
        <p:spPr>
          <a:xfrm>
            <a:off x="1351721" y="4180715"/>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type (csv, </a:t>
            </a:r>
            <a:r>
              <a:rPr lang="en-US" sz="2400" b="1" dirty="0" err="1"/>
              <a:t>tsv</a:t>
            </a:r>
            <a:r>
              <a:rPr lang="en-US" sz="2400" b="1" dirty="0"/>
              <a:t>, </a:t>
            </a:r>
            <a:r>
              <a:rPr lang="en-US" sz="2400" b="1" dirty="0" err="1"/>
              <a:t>delim</a:t>
            </a:r>
            <a:r>
              <a:rPr lang="en-US" sz="2400" b="1" dirty="0"/>
              <a:t> for non-standard delimiters)</a:t>
            </a:r>
          </a:p>
        </p:txBody>
      </p:sp>
      <p:sp>
        <p:nvSpPr>
          <p:cNvPr id="8" name="Triangle 7">
            <a:extLst>
              <a:ext uri="{FF2B5EF4-FFF2-40B4-BE49-F238E27FC236}">
                <a16:creationId xmlns:a16="http://schemas.microsoft.com/office/drawing/2014/main" id="{F7C80318-D967-5B4C-82E2-1A86E0EBF088}"/>
              </a:ext>
            </a:extLst>
          </p:cNvPr>
          <p:cNvSpPr/>
          <p:nvPr/>
        </p:nvSpPr>
        <p:spPr>
          <a:xfrm>
            <a:off x="2479288" y="3701187"/>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C4F96D6-6CDC-0241-B818-03323A80F3B8}"/>
              </a:ext>
            </a:extLst>
          </p:cNvPr>
          <p:cNvSpPr/>
          <p:nvPr/>
        </p:nvSpPr>
        <p:spPr>
          <a:xfrm>
            <a:off x="3909957" y="4180715"/>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path (if file in a folder within working directory)</a:t>
            </a:r>
          </a:p>
        </p:txBody>
      </p:sp>
      <p:sp>
        <p:nvSpPr>
          <p:cNvPr id="10" name="Triangle 9">
            <a:extLst>
              <a:ext uri="{FF2B5EF4-FFF2-40B4-BE49-F238E27FC236}">
                <a16:creationId xmlns:a16="http://schemas.microsoft.com/office/drawing/2014/main" id="{B81E2A5F-B117-DB4F-BCC5-C1EC8BE02FF5}"/>
              </a:ext>
            </a:extLst>
          </p:cNvPr>
          <p:cNvSpPr/>
          <p:nvPr/>
        </p:nvSpPr>
        <p:spPr>
          <a:xfrm>
            <a:off x="4706221" y="3701188"/>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7195930" y="4180716"/>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a:off x="7992193" y="3701189"/>
            <a:ext cx="381098" cy="47952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9224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1563757" y="2707275"/>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lstStyle/>
          <a:p>
            <a:r>
              <a:rPr lang="en-US" dirty="0"/>
              <a:t>Reading Excel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838200" y="3065109"/>
            <a:ext cx="10515600" cy="874643"/>
          </a:xfrm>
        </p:spPr>
        <p:txBody>
          <a:bodyPr>
            <a:normAutofit fontScale="47500" lnSpcReduction="20000"/>
          </a:bodyPr>
          <a:lstStyle/>
          <a:p>
            <a:pPr marL="0" indent="0" algn="ctr">
              <a:buNone/>
            </a:pPr>
            <a:r>
              <a:rPr lang="en-US" sz="5400" dirty="0" err="1">
                <a:latin typeface="Monaco" pitchFamily="2" charset="77"/>
              </a:rPr>
              <a:t>read_excel</a:t>
            </a:r>
            <a:r>
              <a:rPr lang="en-US" sz="5400" dirty="0">
                <a:latin typeface="Monaco" pitchFamily="2" charset="77"/>
              </a:rPr>
              <a:t>(“data/</a:t>
            </a:r>
            <a:r>
              <a:rPr lang="en-US" sz="5400" dirty="0" err="1">
                <a:latin typeface="Monaco" pitchFamily="2" charset="77"/>
              </a:rPr>
              <a:t>excel_file.xlsx</a:t>
            </a:r>
            <a:r>
              <a:rPr lang="en-US" sz="5400" dirty="0">
                <a:latin typeface="Monaco" pitchFamily="2" charset="77"/>
              </a:rPr>
              <a:t>”,</a:t>
            </a:r>
          </a:p>
          <a:p>
            <a:pPr marL="0" indent="0" algn="ctr">
              <a:buNone/>
            </a:pPr>
            <a:r>
              <a:rPr lang="en-US" sz="5400" dirty="0">
                <a:latin typeface="Monaco" pitchFamily="2" charset="77"/>
              </a:rPr>
              <a:t>sheet = 1)</a:t>
            </a:r>
          </a:p>
        </p:txBody>
      </p:sp>
      <p:sp>
        <p:nvSpPr>
          <p:cNvPr id="9" name="Rounded Rectangle 8">
            <a:extLst>
              <a:ext uri="{FF2B5EF4-FFF2-40B4-BE49-F238E27FC236}">
                <a16:creationId xmlns:a16="http://schemas.microsoft.com/office/drawing/2014/main" id="{0C4F96D6-6CDC-0241-B818-03323A80F3B8}"/>
              </a:ext>
            </a:extLst>
          </p:cNvPr>
          <p:cNvSpPr/>
          <p:nvPr/>
        </p:nvSpPr>
        <p:spPr>
          <a:xfrm>
            <a:off x="4664765" y="4303494"/>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Specify sheet by number or ”name”</a:t>
            </a:r>
          </a:p>
        </p:txBody>
      </p:sp>
      <p:sp>
        <p:nvSpPr>
          <p:cNvPr id="10" name="Triangle 9">
            <a:extLst>
              <a:ext uri="{FF2B5EF4-FFF2-40B4-BE49-F238E27FC236}">
                <a16:creationId xmlns:a16="http://schemas.microsoft.com/office/drawing/2014/main" id="{B81E2A5F-B117-DB4F-BCC5-C1EC8BE02FF5}"/>
              </a:ext>
            </a:extLst>
          </p:cNvPr>
          <p:cNvSpPr/>
          <p:nvPr/>
        </p:nvSpPr>
        <p:spPr>
          <a:xfrm>
            <a:off x="5521187" y="3823966"/>
            <a:ext cx="203752"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7460973" y="1165449"/>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rot="10800000">
            <a:off x="8083826" y="2503919"/>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4AB1E91-4BAA-8441-B0FF-9B822DE0A5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17531" y="44693"/>
            <a:ext cx="1193961" cy="1384995"/>
          </a:xfrm>
          <a:prstGeom prst="rect">
            <a:avLst/>
          </a:prstGeom>
        </p:spPr>
      </p:pic>
      <p:sp>
        <p:nvSpPr>
          <p:cNvPr id="13" name="TextBox 12">
            <a:extLst>
              <a:ext uri="{FF2B5EF4-FFF2-40B4-BE49-F238E27FC236}">
                <a16:creationId xmlns:a16="http://schemas.microsoft.com/office/drawing/2014/main" id="{D191AAF1-ACB6-0941-A4A7-45A0F70E2980}"/>
              </a:ext>
            </a:extLst>
          </p:cNvPr>
          <p:cNvSpPr txBox="1"/>
          <p:nvPr/>
        </p:nvSpPr>
        <p:spPr>
          <a:xfrm>
            <a:off x="7646505" y="4767075"/>
            <a:ext cx="4055165" cy="1384995"/>
          </a:xfrm>
          <a:prstGeom prst="rect">
            <a:avLst/>
          </a:prstGeom>
          <a:noFill/>
        </p:spPr>
        <p:txBody>
          <a:bodyPr wrap="square" rtlCol="0">
            <a:spAutoFit/>
          </a:bodyPr>
          <a:lstStyle/>
          <a:p>
            <a:r>
              <a:rPr lang="en-US" sz="2800" dirty="0"/>
              <a:t>Can also extract arbitrary rows and columns using “range = “ argument</a:t>
            </a:r>
          </a:p>
        </p:txBody>
      </p:sp>
    </p:spTree>
    <p:extLst>
      <p:ext uri="{BB962C8B-B14F-4D97-AF65-F5344CB8AC3E}">
        <p14:creationId xmlns:p14="http://schemas.microsoft.com/office/powerpoint/2010/main" val="487961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E185-1B83-5743-A3CC-556F8DCF47CA}"/>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1E42B5B7-F1C8-2541-A9A6-6EB4644F049B}"/>
              </a:ext>
            </a:extLst>
          </p:cNvPr>
          <p:cNvSpPr>
            <a:spLocks noGrp="1"/>
          </p:cNvSpPr>
          <p:nvPr>
            <p:ph type="body" sz="quarter" idx="13"/>
          </p:nvPr>
        </p:nvSpPr>
        <p:spPr>
          <a:xfrm>
            <a:off x="626364" y="4968240"/>
            <a:ext cx="9019032" cy="1889760"/>
          </a:xfrm>
        </p:spPr>
        <p:txBody>
          <a:bodyPr>
            <a:normAutofit fontScale="62500" lnSpcReduction="20000"/>
          </a:bodyPr>
          <a:lstStyle/>
          <a:p>
            <a:pPr marL="457200" indent="-457200">
              <a:buClr>
                <a:schemeClr val="accent4">
                  <a:lumMod val="75000"/>
                </a:schemeClr>
              </a:buClr>
              <a:buAutoNum type="arabicPeriod"/>
            </a:pPr>
            <a:r>
              <a:rPr lang="en-US" dirty="0"/>
              <a:t> Find and import the orders data set and store in an object called ”orders”</a:t>
            </a:r>
          </a:p>
          <a:p>
            <a:pPr marL="457200" indent="-457200">
              <a:buClr>
                <a:schemeClr val="accent4">
                  <a:lumMod val="75000"/>
                </a:schemeClr>
              </a:buClr>
              <a:buAutoNum type="arabicPeriod"/>
            </a:pPr>
            <a:r>
              <a:rPr lang="en-US" dirty="0"/>
              <a:t> View the data</a:t>
            </a:r>
          </a:p>
          <a:p>
            <a:pPr marL="457200" indent="-457200">
              <a:buClr>
                <a:schemeClr val="accent4">
                  <a:lumMod val="75000"/>
                </a:schemeClr>
              </a:buClr>
              <a:buAutoNum type="arabicPeriod"/>
            </a:pPr>
            <a:r>
              <a:rPr lang="en-US" dirty="0"/>
              <a:t> Run the summary function on the data</a:t>
            </a:r>
          </a:p>
          <a:p>
            <a:pPr>
              <a:buClr>
                <a:schemeClr val="accent4">
                  <a:lumMod val="75000"/>
                </a:schemeClr>
              </a:buClr>
            </a:pPr>
            <a:endParaRPr lang="en-US" dirty="0"/>
          </a:p>
        </p:txBody>
      </p:sp>
      <p:graphicFrame>
        <p:nvGraphicFramePr>
          <p:cNvPr id="4" name="Table 3">
            <a:extLst>
              <a:ext uri="{FF2B5EF4-FFF2-40B4-BE49-F238E27FC236}">
                <a16:creationId xmlns:a16="http://schemas.microsoft.com/office/drawing/2014/main" id="{8F58D175-5DC4-8B4E-A428-47030A5081A4}"/>
              </a:ext>
            </a:extLst>
          </p:cNvPr>
          <p:cNvGraphicFramePr>
            <a:graphicFrameLocks noGrp="1"/>
          </p:cNvGraphicFramePr>
          <p:nvPr>
            <p:extLst>
              <p:ext uri="{D42A27DB-BD31-4B8C-83A1-F6EECF244321}">
                <p14:modId xmlns:p14="http://schemas.microsoft.com/office/powerpoint/2010/main" val="478303926"/>
              </p:ext>
            </p:extLst>
          </p:nvPr>
        </p:nvGraphicFramePr>
        <p:xfrm>
          <a:off x="626364" y="2033779"/>
          <a:ext cx="10515600" cy="2739390"/>
        </p:xfrm>
        <a:graphic>
          <a:graphicData uri="http://schemas.openxmlformats.org/drawingml/2006/table">
            <a:tbl>
              <a:tblPr>
                <a:tableStyleId>{5C22544A-7EE6-4342-B048-85BDC9FD1C3A}</a:tableStyleId>
              </a:tblPr>
              <a:tblGrid>
                <a:gridCol w="831578">
                  <a:extLst>
                    <a:ext uri="{9D8B030D-6E8A-4147-A177-3AD203B41FA5}">
                      <a16:colId xmlns:a16="http://schemas.microsoft.com/office/drawing/2014/main" val="1278049141"/>
                    </a:ext>
                  </a:extLst>
                </a:gridCol>
                <a:gridCol w="940904">
                  <a:extLst>
                    <a:ext uri="{9D8B030D-6E8A-4147-A177-3AD203B41FA5}">
                      <a16:colId xmlns:a16="http://schemas.microsoft.com/office/drawing/2014/main" val="2590243635"/>
                    </a:ext>
                  </a:extLst>
                </a:gridCol>
                <a:gridCol w="1732718">
                  <a:extLst>
                    <a:ext uri="{9D8B030D-6E8A-4147-A177-3AD203B41FA5}">
                      <a16:colId xmlns:a16="http://schemas.microsoft.com/office/drawing/2014/main" val="4222475843"/>
                    </a:ext>
                  </a:extLst>
                </a:gridCol>
                <a:gridCol w="1168400">
                  <a:extLst>
                    <a:ext uri="{9D8B030D-6E8A-4147-A177-3AD203B41FA5}">
                      <a16:colId xmlns:a16="http://schemas.microsoft.com/office/drawing/2014/main" val="2431242084"/>
                    </a:ext>
                  </a:extLst>
                </a:gridCol>
                <a:gridCol w="1352830">
                  <a:extLst>
                    <a:ext uri="{9D8B030D-6E8A-4147-A177-3AD203B41FA5}">
                      <a16:colId xmlns:a16="http://schemas.microsoft.com/office/drawing/2014/main" val="482466290"/>
                    </a:ext>
                  </a:extLst>
                </a:gridCol>
                <a:gridCol w="983970">
                  <a:extLst>
                    <a:ext uri="{9D8B030D-6E8A-4147-A177-3AD203B41FA5}">
                      <a16:colId xmlns:a16="http://schemas.microsoft.com/office/drawing/2014/main" val="980206731"/>
                    </a:ext>
                  </a:extLst>
                </a:gridCol>
                <a:gridCol w="1168400">
                  <a:extLst>
                    <a:ext uri="{9D8B030D-6E8A-4147-A177-3AD203B41FA5}">
                      <a16:colId xmlns:a16="http://schemas.microsoft.com/office/drawing/2014/main" val="3867882866"/>
                    </a:ext>
                  </a:extLst>
                </a:gridCol>
                <a:gridCol w="1168400">
                  <a:extLst>
                    <a:ext uri="{9D8B030D-6E8A-4147-A177-3AD203B41FA5}">
                      <a16:colId xmlns:a16="http://schemas.microsoft.com/office/drawing/2014/main" val="3395639965"/>
                    </a:ext>
                  </a:extLst>
                </a:gridCol>
                <a:gridCol w="1168400">
                  <a:extLst>
                    <a:ext uri="{9D8B030D-6E8A-4147-A177-3AD203B41FA5}">
                      <a16:colId xmlns:a16="http://schemas.microsoft.com/office/drawing/2014/main" val="4258427521"/>
                    </a:ext>
                  </a:extLst>
                </a:gridCol>
              </a:tblGrid>
              <a:tr h="190500">
                <a:tc>
                  <a:txBody>
                    <a:bodyPr/>
                    <a:lstStyle/>
                    <a:p>
                      <a:pPr algn="l" fontAlgn="b"/>
                      <a:r>
                        <a:rPr lang="en-US" sz="1600" u="none" strike="noStrike">
                          <a:effectLst/>
                        </a:rPr>
                        <a:t>order_id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patient_id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description</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proc_code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order_class_c_descr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err="1">
                          <a:effectLst/>
                        </a:rPr>
                        <a:t>order_status_c_descr</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5518501"/>
                  </a:ext>
                </a:extLst>
              </a:tr>
              <a:tr h="190500">
                <a:tc>
                  <a:txBody>
                    <a:bodyPr/>
                    <a:lstStyle/>
                    <a:p>
                      <a:pPr algn="r" fontAlgn="b"/>
                      <a:r>
                        <a:rPr lang="en-US" sz="1600" u="none" strike="noStrike">
                          <a:effectLst/>
                        </a:rPr>
                        <a:t>19766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PROTHROMBIN TIME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94346188"/>
                  </a:ext>
                </a:extLst>
              </a:tr>
              <a:tr h="190500">
                <a:tc>
                  <a:txBody>
                    <a:bodyPr/>
                    <a:lstStyle/>
                    <a:p>
                      <a:pPr algn="r" fontAlgn="b"/>
                      <a:r>
                        <a:rPr lang="en-US" sz="1600" u="none" strike="noStrike">
                          <a:effectLst/>
                        </a:rPr>
                        <a:t>88444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BASIC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BMP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Normal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2996072"/>
                  </a:ext>
                </a:extLst>
              </a:tr>
              <a:tr h="190500">
                <a:tc>
                  <a:txBody>
                    <a:bodyPr/>
                    <a:lstStyle/>
                    <a:p>
                      <a:pPr algn="r" fontAlgn="b"/>
                      <a:r>
                        <a:rPr lang="en-US" sz="1600" u="none" strike="noStrike">
                          <a:effectLst/>
                        </a:rPr>
                        <a:t>40477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THYROID STIMULATING HORMONE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TSH</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82979411"/>
                  </a:ext>
                </a:extLst>
              </a:tr>
              <a:tr h="190500">
                <a:tc>
                  <a:txBody>
                    <a:bodyPr/>
                    <a:lstStyle/>
                    <a:p>
                      <a:pPr algn="r" fontAlgn="b"/>
                      <a:r>
                        <a:rPr lang="en-US" sz="1600" u="none" strike="noStrike">
                          <a:effectLst/>
                        </a:rPr>
                        <a:t>97641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 FREE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T4FR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6865920"/>
                  </a:ext>
                </a:extLst>
              </a:tr>
              <a:tr h="190500">
                <a:tc>
                  <a:txBody>
                    <a:bodyPr/>
                    <a:lstStyle/>
                    <a:p>
                      <a:pPr algn="r" fontAlgn="b"/>
                      <a:r>
                        <a:rPr lang="en-US" sz="1600" u="none" strike="noStrike">
                          <a:effectLst/>
                        </a:rPr>
                        <a:t>99868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505646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COMPREHENSIVE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Completed</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93930728"/>
                  </a:ext>
                </a:extLst>
              </a:tr>
            </a:tbl>
          </a:graphicData>
        </a:graphic>
      </p:graphicFrame>
    </p:spTree>
    <p:extLst>
      <p:ext uri="{BB962C8B-B14F-4D97-AF65-F5344CB8AC3E}">
        <p14:creationId xmlns:p14="http://schemas.microsoft.com/office/powerpoint/2010/main" val="3491253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Goals</a:t>
            </a:r>
          </a:p>
          <a:p>
            <a:pPr marL="514350" indent="-514350">
              <a:buAutoNum type="arabicPeriod"/>
            </a:pPr>
            <a:r>
              <a:rPr lang="en-US" sz="3200" dirty="0"/>
              <a:t>Learn to work within R Markdown for reproducible reports</a:t>
            </a:r>
          </a:p>
          <a:p>
            <a:pPr marL="514350" indent="-514350">
              <a:buAutoNum type="arabicPeriod"/>
            </a:pPr>
            <a:r>
              <a:rPr lang="en-US" sz="3200" dirty="0"/>
              <a:t>Practice initial steps of the data import and analysis process</a:t>
            </a:r>
          </a:p>
          <a:p>
            <a:pPr marL="514350" indent="-514350">
              <a:buAutoNum type="arabicPeriod"/>
            </a:pPr>
            <a:endParaRPr lang="en-US" sz="3200" dirty="0"/>
          </a:p>
          <a:p>
            <a:r>
              <a:rPr lang="en-US" sz="4000" dirty="0"/>
              <a:t>Objectives</a:t>
            </a:r>
          </a:p>
          <a:p>
            <a:pPr marL="457200" indent="-457200">
              <a:buFont typeface="+mj-lt"/>
              <a:buAutoNum type="arabicPeriod"/>
            </a:pPr>
            <a:r>
              <a:rPr lang="en-US" sz="3200" dirty="0"/>
              <a:t>Understand why reproducible reporting is important</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Import data from files into your R environment</a:t>
            </a:r>
          </a:p>
          <a:p>
            <a:pPr marL="457200" indent="-457200">
              <a:buFont typeface="+mj-lt"/>
              <a:buAutoNum type="arabicPeriod"/>
            </a:pPr>
            <a:r>
              <a:rPr lang="en-US" sz="3200" dirty="0"/>
              <a:t>Create basic summaries of data via tabulation and simple plots</a:t>
            </a:r>
          </a:p>
        </p:txBody>
      </p:sp>
    </p:spTree>
    <p:extLst>
      <p:ext uri="{BB962C8B-B14F-4D97-AF65-F5344CB8AC3E}">
        <p14:creationId xmlns:p14="http://schemas.microsoft.com/office/powerpoint/2010/main" val="4128139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A7412-46F9-DF45-999F-987F6F1D1372}"/>
              </a:ext>
            </a:extLst>
          </p:cNvPr>
          <p:cNvSpPr>
            <a:spLocks noGrp="1"/>
          </p:cNvSpPr>
          <p:nvPr>
            <p:ph type="title"/>
          </p:nvPr>
        </p:nvSpPr>
        <p:spPr/>
        <p:txBody>
          <a:bodyPr/>
          <a:lstStyle/>
          <a:p>
            <a:r>
              <a:rPr lang="en-US" dirty="0"/>
              <a:t>View a quick summary</a:t>
            </a:r>
          </a:p>
        </p:txBody>
      </p:sp>
      <p:sp>
        <p:nvSpPr>
          <p:cNvPr id="3" name="Content Placeholder 2">
            <a:extLst>
              <a:ext uri="{FF2B5EF4-FFF2-40B4-BE49-F238E27FC236}">
                <a16:creationId xmlns:a16="http://schemas.microsoft.com/office/drawing/2014/main" id="{1F2D1B83-8A58-B441-8D6C-5B579DB399FB}"/>
              </a:ext>
            </a:extLst>
          </p:cNvPr>
          <p:cNvSpPr>
            <a:spLocks noGrp="1"/>
          </p:cNvSpPr>
          <p:nvPr>
            <p:ph idx="1"/>
          </p:nvPr>
        </p:nvSpPr>
        <p:spPr>
          <a:xfrm>
            <a:off x="1024127" y="4971288"/>
            <a:ext cx="9720073" cy="1536191"/>
          </a:xfrm>
        </p:spPr>
        <p:txBody>
          <a:bodyPr>
            <a:normAutofit fontScale="77500" lnSpcReduction="20000"/>
          </a:bodyPr>
          <a:lstStyle/>
          <a:p>
            <a:r>
              <a:rPr lang="en-US" dirty="0"/>
              <a:t>summary( ) function outputs quick statistical summaries for numerical and timestamp fields</a:t>
            </a:r>
          </a:p>
          <a:p>
            <a:r>
              <a:rPr lang="en-US" dirty="0"/>
              <a:t>Provides limited data (only a count) for character fields</a:t>
            </a:r>
          </a:p>
          <a:p>
            <a:r>
              <a:rPr lang="en-US" dirty="0"/>
              <a:t>Will provide counts of different categories for factor fields (categorical)</a:t>
            </a:r>
          </a:p>
        </p:txBody>
      </p:sp>
      <p:pic>
        <p:nvPicPr>
          <p:cNvPr id="4" name="Picture 3">
            <a:extLst>
              <a:ext uri="{FF2B5EF4-FFF2-40B4-BE49-F238E27FC236}">
                <a16:creationId xmlns:a16="http://schemas.microsoft.com/office/drawing/2014/main" id="{D9191FC3-1195-3548-91A8-668BC7E4A09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07544" y="1743085"/>
            <a:ext cx="5376912" cy="3030083"/>
          </a:xfrm>
          <a:prstGeom prst="rect">
            <a:avLst/>
          </a:prstGeom>
        </p:spPr>
      </p:pic>
      <p:grpSp>
        <p:nvGrpSpPr>
          <p:cNvPr id="7" name="Group 6">
            <a:extLst>
              <a:ext uri="{FF2B5EF4-FFF2-40B4-BE49-F238E27FC236}">
                <a16:creationId xmlns:a16="http://schemas.microsoft.com/office/drawing/2014/main" id="{682112BC-1C33-5742-8C95-E4EB2F46052D}"/>
              </a:ext>
            </a:extLst>
          </p:cNvPr>
          <p:cNvGrpSpPr/>
          <p:nvPr/>
        </p:nvGrpSpPr>
        <p:grpSpPr>
          <a:xfrm>
            <a:off x="4892040" y="2849880"/>
            <a:ext cx="2194560" cy="2121408"/>
            <a:chOff x="4892040" y="2849880"/>
            <a:chExt cx="2194560" cy="2121408"/>
          </a:xfrm>
        </p:grpSpPr>
        <p:sp>
          <p:nvSpPr>
            <p:cNvPr id="5" name="Oval 4">
              <a:extLst>
                <a:ext uri="{FF2B5EF4-FFF2-40B4-BE49-F238E27FC236}">
                  <a16:creationId xmlns:a16="http://schemas.microsoft.com/office/drawing/2014/main" id="{328742BC-5184-A04F-9B47-751D45BFD5ED}"/>
                </a:ext>
              </a:extLst>
            </p:cNvPr>
            <p:cNvSpPr/>
            <p:nvPr/>
          </p:nvSpPr>
          <p:spPr>
            <a:xfrm>
              <a:off x="4892040" y="2849880"/>
              <a:ext cx="1463040" cy="5791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0C8923B-C0D3-5045-B06B-17D79579394E}"/>
                </a:ext>
              </a:extLst>
            </p:cNvPr>
            <p:cNvSpPr/>
            <p:nvPr/>
          </p:nvSpPr>
          <p:spPr>
            <a:xfrm>
              <a:off x="5623560" y="4392168"/>
              <a:ext cx="1463040" cy="5791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7515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9213-5F79-C346-B317-C50D38DCB2A5}"/>
              </a:ext>
            </a:extLst>
          </p:cNvPr>
          <p:cNvSpPr>
            <a:spLocks noGrp="1"/>
          </p:cNvSpPr>
          <p:nvPr>
            <p:ph type="title"/>
          </p:nvPr>
        </p:nvSpPr>
        <p:spPr/>
        <p:txBody>
          <a:bodyPr/>
          <a:lstStyle/>
          <a:p>
            <a:r>
              <a:rPr lang="en-US" dirty="0"/>
              <a:t>What is NA?</a:t>
            </a:r>
          </a:p>
        </p:txBody>
      </p:sp>
      <p:sp>
        <p:nvSpPr>
          <p:cNvPr id="3" name="Content Placeholder 2">
            <a:extLst>
              <a:ext uri="{FF2B5EF4-FFF2-40B4-BE49-F238E27FC236}">
                <a16:creationId xmlns:a16="http://schemas.microsoft.com/office/drawing/2014/main" id="{B4B38EA9-92B4-7E4B-948D-B175808E83C9}"/>
              </a:ext>
            </a:extLst>
          </p:cNvPr>
          <p:cNvSpPr>
            <a:spLocks noGrp="1"/>
          </p:cNvSpPr>
          <p:nvPr>
            <p:ph idx="1"/>
          </p:nvPr>
        </p:nvSpPr>
        <p:spPr/>
        <p:txBody>
          <a:bodyPr/>
          <a:lstStyle/>
          <a:p>
            <a:r>
              <a:rPr lang="en-US" dirty="0"/>
              <a:t>“Not available”</a:t>
            </a:r>
          </a:p>
          <a:p>
            <a:pPr lvl="1"/>
            <a:r>
              <a:rPr lang="en-US" dirty="0"/>
              <a:t>Equivalent to NULL in some other languages</a:t>
            </a:r>
          </a:p>
          <a:p>
            <a:r>
              <a:rPr lang="en-US" dirty="0"/>
              <a:t>Represents missing values</a:t>
            </a:r>
          </a:p>
        </p:txBody>
      </p:sp>
    </p:spTree>
    <p:extLst>
      <p:ext uri="{BB962C8B-B14F-4D97-AF65-F5344CB8AC3E}">
        <p14:creationId xmlns:p14="http://schemas.microsoft.com/office/powerpoint/2010/main" val="2571952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5A00C-346C-6B47-8497-0D60F41CF405}"/>
              </a:ext>
            </a:extLst>
          </p:cNvPr>
          <p:cNvSpPr>
            <a:spLocks noGrp="1"/>
          </p:cNvSpPr>
          <p:nvPr>
            <p:ph type="title"/>
          </p:nvPr>
        </p:nvSpPr>
        <p:spPr/>
        <p:txBody>
          <a:bodyPr/>
          <a:lstStyle/>
          <a:p>
            <a:r>
              <a:rPr lang="en-US" dirty="0"/>
              <a:t>Writing files</a:t>
            </a:r>
          </a:p>
        </p:txBody>
      </p:sp>
      <p:pic>
        <p:nvPicPr>
          <p:cNvPr id="4" name="Picture 3">
            <a:extLst>
              <a:ext uri="{FF2B5EF4-FFF2-40B4-BE49-F238E27FC236}">
                <a16:creationId xmlns:a16="http://schemas.microsoft.com/office/drawing/2014/main" id="{F9D365BE-226A-C94A-B6EB-27ABA89DC3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44200" y="136805"/>
            <a:ext cx="1161521" cy="1347365"/>
          </a:xfrm>
          <a:prstGeom prst="rect">
            <a:avLst/>
          </a:prstGeom>
        </p:spPr>
      </p:pic>
      <p:sp>
        <p:nvSpPr>
          <p:cNvPr id="5" name="Rectangle 4">
            <a:extLst>
              <a:ext uri="{FF2B5EF4-FFF2-40B4-BE49-F238E27FC236}">
                <a16:creationId xmlns:a16="http://schemas.microsoft.com/office/drawing/2014/main" id="{ABED8483-6C31-EA47-A8A8-4D31109A0251}"/>
              </a:ext>
            </a:extLst>
          </p:cNvPr>
          <p:cNvSpPr/>
          <p:nvPr/>
        </p:nvSpPr>
        <p:spPr>
          <a:xfrm>
            <a:off x="1166191" y="3109310"/>
            <a:ext cx="9859617"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A874C4FD-A22E-5049-9BC9-28350F4009FB}"/>
              </a:ext>
            </a:extLst>
          </p:cNvPr>
          <p:cNvSpPr txBox="1">
            <a:spLocks/>
          </p:cNvSpPr>
          <p:nvPr/>
        </p:nvSpPr>
        <p:spPr>
          <a:xfrm>
            <a:off x="1024128" y="3386954"/>
            <a:ext cx="9859618" cy="874643"/>
          </a:xfrm>
          <a:prstGeom prst="rect">
            <a:avLst/>
          </a:prstGeom>
        </p:spPr>
        <p:txBody>
          <a:bodyPr vert="horz" lIns="45720" tIns="45720" rIns="45720" bIns="45720" rtlCol="0">
            <a:normAutofit fontScale="6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3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Font typeface="Tw Cen MT" panose="020B0602020104020603" pitchFamily="34" charset="0"/>
              <a:buNone/>
            </a:pPr>
            <a:r>
              <a:rPr lang="en-US" sz="5400" dirty="0" err="1">
                <a:latin typeface="Monaco" pitchFamily="2" charset="77"/>
              </a:rPr>
              <a:t>write_csv</a:t>
            </a:r>
            <a:r>
              <a:rPr lang="en-US" sz="5400" dirty="0">
                <a:latin typeface="Monaco" pitchFamily="2" charset="77"/>
              </a:rPr>
              <a:t>(catalog, “output/</a:t>
            </a:r>
            <a:r>
              <a:rPr lang="en-US" sz="5400" dirty="0" err="1">
                <a:latin typeface="Monaco" pitchFamily="2" charset="77"/>
              </a:rPr>
              <a:t>test_catalog.csv</a:t>
            </a:r>
            <a:r>
              <a:rPr lang="en-US" sz="5400" dirty="0">
                <a:latin typeface="Monaco" pitchFamily="2" charset="77"/>
              </a:rPr>
              <a:t>”)</a:t>
            </a:r>
          </a:p>
        </p:txBody>
      </p:sp>
      <p:sp>
        <p:nvSpPr>
          <p:cNvPr id="7" name="Rounded Rectangle 6">
            <a:extLst>
              <a:ext uri="{FF2B5EF4-FFF2-40B4-BE49-F238E27FC236}">
                <a16:creationId xmlns:a16="http://schemas.microsoft.com/office/drawing/2014/main" id="{37F31F01-05A0-6F43-8C8B-66507E07F8C2}"/>
              </a:ext>
            </a:extLst>
          </p:cNvPr>
          <p:cNvSpPr/>
          <p:nvPr/>
        </p:nvSpPr>
        <p:spPr>
          <a:xfrm>
            <a:off x="4240695" y="1836022"/>
            <a:ext cx="1855304" cy="113446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type</a:t>
            </a:r>
          </a:p>
        </p:txBody>
      </p:sp>
      <p:sp>
        <p:nvSpPr>
          <p:cNvPr id="8" name="Triangle 7">
            <a:extLst>
              <a:ext uri="{FF2B5EF4-FFF2-40B4-BE49-F238E27FC236}">
                <a16:creationId xmlns:a16="http://schemas.microsoft.com/office/drawing/2014/main" id="{E305AEBD-A55C-D642-8BF3-95A1FE92B68B}"/>
              </a:ext>
            </a:extLst>
          </p:cNvPr>
          <p:cNvSpPr/>
          <p:nvPr/>
        </p:nvSpPr>
        <p:spPr>
          <a:xfrm rot="10800000">
            <a:off x="5384166" y="2907426"/>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98F32BB1-7F26-E64B-805B-CD40B6105770}"/>
              </a:ext>
            </a:extLst>
          </p:cNvPr>
          <p:cNvSpPr/>
          <p:nvPr/>
        </p:nvSpPr>
        <p:spPr>
          <a:xfrm>
            <a:off x="6692913" y="1846747"/>
            <a:ext cx="1855304" cy="107638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to write out</a:t>
            </a:r>
          </a:p>
        </p:txBody>
      </p:sp>
      <p:sp>
        <p:nvSpPr>
          <p:cNvPr id="10" name="Triangle 9">
            <a:extLst>
              <a:ext uri="{FF2B5EF4-FFF2-40B4-BE49-F238E27FC236}">
                <a16:creationId xmlns:a16="http://schemas.microsoft.com/office/drawing/2014/main" id="{47AB320B-DC7C-944D-862B-FD063A44ED97}"/>
              </a:ext>
            </a:extLst>
          </p:cNvPr>
          <p:cNvSpPr/>
          <p:nvPr/>
        </p:nvSpPr>
        <p:spPr>
          <a:xfrm rot="10800000">
            <a:off x="6919243" y="2907426"/>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C7CFDF5D-8311-2749-BB39-5F2B54B3DE3A}"/>
              </a:ext>
            </a:extLst>
          </p:cNvPr>
          <p:cNvSpPr/>
          <p:nvPr/>
        </p:nvSpPr>
        <p:spPr>
          <a:xfrm>
            <a:off x="4837609" y="4593822"/>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Output file name</a:t>
            </a:r>
          </a:p>
          <a:p>
            <a:pPr algn="ctr"/>
            <a:r>
              <a:rPr lang="en-US" sz="2400" b="1" dirty="0"/>
              <a:t>(separate output from raw data!)</a:t>
            </a:r>
          </a:p>
        </p:txBody>
      </p:sp>
      <p:sp>
        <p:nvSpPr>
          <p:cNvPr id="12" name="Triangle 11">
            <a:extLst>
              <a:ext uri="{FF2B5EF4-FFF2-40B4-BE49-F238E27FC236}">
                <a16:creationId xmlns:a16="http://schemas.microsoft.com/office/drawing/2014/main" id="{F5459FF1-B515-EE4B-866C-AB74C356410F}"/>
              </a:ext>
            </a:extLst>
          </p:cNvPr>
          <p:cNvSpPr/>
          <p:nvPr/>
        </p:nvSpPr>
        <p:spPr>
          <a:xfrm>
            <a:off x="5633872" y="4114295"/>
            <a:ext cx="381098" cy="47952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2155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Tabulating Data</a:t>
            </a:r>
            <a:br>
              <a:rPr lang="en-US" dirty="0"/>
            </a:br>
            <a:endParaRPr lang="en-US" sz="3600" dirty="0"/>
          </a:p>
        </p:txBody>
      </p:sp>
    </p:spTree>
    <p:extLst>
      <p:ext uri="{BB962C8B-B14F-4D97-AF65-F5344CB8AC3E}">
        <p14:creationId xmlns:p14="http://schemas.microsoft.com/office/powerpoint/2010/main" val="2854750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97A078-76AE-F04D-85A6-10B2F6060FC5}"/>
              </a:ext>
            </a:extLst>
          </p:cNvPr>
          <p:cNvSpPr>
            <a:spLocks noGrp="1"/>
          </p:cNvSpPr>
          <p:nvPr>
            <p:ph type="title"/>
          </p:nvPr>
        </p:nvSpPr>
        <p:spPr/>
        <p:txBody>
          <a:bodyPr/>
          <a:lstStyle/>
          <a:p>
            <a:r>
              <a:rPr lang="en-US" dirty="0"/>
              <a:t>Orders Data Set</a:t>
            </a:r>
          </a:p>
        </p:txBody>
      </p:sp>
      <p:graphicFrame>
        <p:nvGraphicFramePr>
          <p:cNvPr id="5" name="Table 4">
            <a:extLst>
              <a:ext uri="{FF2B5EF4-FFF2-40B4-BE49-F238E27FC236}">
                <a16:creationId xmlns:a16="http://schemas.microsoft.com/office/drawing/2014/main" id="{1A84E9E3-9803-3F47-9769-E105F2C56BCC}"/>
              </a:ext>
            </a:extLst>
          </p:cNvPr>
          <p:cNvGraphicFramePr>
            <a:graphicFrameLocks noGrp="1"/>
          </p:cNvGraphicFramePr>
          <p:nvPr>
            <p:extLst>
              <p:ext uri="{D42A27DB-BD31-4B8C-83A1-F6EECF244321}">
                <p14:modId xmlns:p14="http://schemas.microsoft.com/office/powerpoint/2010/main" val="2258374397"/>
              </p:ext>
            </p:extLst>
          </p:nvPr>
        </p:nvGraphicFramePr>
        <p:xfrm>
          <a:off x="4407407" y="1963739"/>
          <a:ext cx="7595651" cy="4685252"/>
        </p:xfrm>
        <a:graphic>
          <a:graphicData uri="http://schemas.openxmlformats.org/drawingml/2006/table">
            <a:tbl>
              <a:tblPr/>
              <a:tblGrid>
                <a:gridCol w="3839332">
                  <a:extLst>
                    <a:ext uri="{9D8B030D-6E8A-4147-A177-3AD203B41FA5}">
                      <a16:colId xmlns:a16="http://schemas.microsoft.com/office/drawing/2014/main" val="20000"/>
                    </a:ext>
                  </a:extLst>
                </a:gridCol>
                <a:gridCol w="3756319">
                  <a:extLst>
                    <a:ext uri="{9D8B030D-6E8A-4147-A177-3AD203B41FA5}">
                      <a16:colId xmlns:a16="http://schemas.microsoft.com/office/drawing/2014/main" val="20001"/>
                    </a:ext>
                  </a:extLst>
                </a:gridCol>
              </a:tblGrid>
              <a:tr h="230108">
                <a:tc>
                  <a:txBody>
                    <a:bodyPr/>
                    <a:lstStyle/>
                    <a:p>
                      <a:pPr algn="l" rtl="0" fontAlgn="ctr"/>
                      <a:r>
                        <a:rPr lang="en-US" sz="1400" b="1" u="none" strike="noStrike" dirty="0">
                          <a:effectLst/>
                        </a:rPr>
                        <a:t>Variable</a:t>
                      </a:r>
                      <a:endParaRPr lang="en-US" sz="1400" b="1" i="0" u="none" strike="noStrike" dirty="0">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b="1" u="none" strike="noStrike" dirty="0">
                          <a:effectLst/>
                        </a:rPr>
                        <a:t>Description</a:t>
                      </a:r>
                      <a:endParaRPr lang="en-US" sz="1400" b="1"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0"/>
                  </a:ext>
                </a:extLst>
              </a:tr>
              <a:tr h="223716">
                <a:tc>
                  <a:txBody>
                    <a:bodyPr/>
                    <a:lstStyle/>
                    <a:p>
                      <a:pPr algn="l" fontAlgn="t"/>
                      <a:r>
                        <a:rPr lang="en-US" sz="1400" u="none" strike="noStrike">
                          <a:effectLst/>
                        </a:rPr>
                        <a:t>order_id</a:t>
                      </a:r>
                      <a:endParaRPr lang="en-US" sz="1400" b="0" i="0" u="none" strike="noStrike">
                        <a:solidFill>
                          <a:srgbClr val="000000"/>
                        </a:solidFill>
                        <a:effectLst/>
                        <a:latin typeface="Arial" panose="020B0604020202020204" pitchFamily="34" charset="0"/>
                      </a:endParaRPr>
                    </a:p>
                  </a:txBody>
                  <a:tcPr marL="6493" marR="6493" marT="6493" marB="0"/>
                </a:tc>
                <a:tc>
                  <a:txBody>
                    <a:bodyPr/>
                    <a:lstStyle/>
                    <a:p>
                      <a:pPr algn="l" rtl="0" fontAlgn="ctr"/>
                      <a:r>
                        <a:rPr lang="en-US" sz="1400" u="none" strike="noStrike">
                          <a:effectLst/>
                        </a:rPr>
                        <a:t>Key for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1"/>
                  </a:ext>
                </a:extLst>
              </a:tr>
              <a:tr h="223716">
                <a:tc>
                  <a:txBody>
                    <a:bodyPr/>
                    <a:lstStyle/>
                    <a:p>
                      <a:pPr algn="l" rtl="0" fontAlgn="ctr"/>
                      <a:r>
                        <a:rPr lang="en-US" sz="1400" u="none" strike="noStrike">
                          <a:effectLst/>
                        </a:rPr>
                        <a:t>patient_id</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Key for patient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2"/>
                  </a:ext>
                </a:extLst>
              </a:tr>
              <a:tr h="223716">
                <a:tc>
                  <a:txBody>
                    <a:bodyPr/>
                    <a:lstStyle/>
                    <a:p>
                      <a:pPr algn="l" rtl="0" fontAlgn="ctr"/>
                      <a:r>
                        <a:rPr lang="en-US" sz="1400" u="none" strike="noStrike">
                          <a:effectLst/>
                        </a:rPr>
                        <a:t>description</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Text description of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3"/>
                  </a:ext>
                </a:extLst>
              </a:tr>
              <a:tr h="223716">
                <a:tc>
                  <a:txBody>
                    <a:bodyPr/>
                    <a:lstStyle/>
                    <a:p>
                      <a:pPr algn="l" rtl="0" fontAlgn="ctr"/>
                      <a:r>
                        <a:rPr lang="en-US" sz="1400" u="none" strike="noStrike">
                          <a:effectLst/>
                        </a:rPr>
                        <a:t>proc_code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Procedure code for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4"/>
                  </a:ext>
                </a:extLst>
              </a:tr>
              <a:tr h="441040">
                <a:tc>
                  <a:txBody>
                    <a:bodyPr/>
                    <a:lstStyle/>
                    <a:p>
                      <a:pPr algn="l" rtl="0" fontAlgn="ctr"/>
                      <a:r>
                        <a:rPr lang="en-US" sz="1400" u="none" strike="noStrike" dirty="0" err="1">
                          <a:effectLst/>
                        </a:rPr>
                        <a:t>order_class_c_descr</a:t>
                      </a:r>
                      <a:endParaRPr lang="en-US" sz="1400" b="0" i="0" u="none" strike="noStrike" dirty="0">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Setting test is intended to be performed in (eg. Normal = regular blood draw)</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5"/>
                  </a:ext>
                </a:extLst>
              </a:tr>
              <a:tr h="223716">
                <a:tc>
                  <a:txBody>
                    <a:bodyPr/>
                    <a:lstStyle/>
                    <a:p>
                      <a:pPr algn="l" rtl="0" fontAlgn="ctr"/>
                      <a:r>
                        <a:rPr lang="en-US" sz="1400" u="none" strike="noStrike">
                          <a:effectLst/>
                        </a:rPr>
                        <a:t>lab_status_c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6"/>
                  </a:ext>
                </a:extLst>
              </a:tr>
              <a:tr h="223716">
                <a:tc>
                  <a:txBody>
                    <a:bodyPr/>
                    <a:lstStyle/>
                    <a:p>
                      <a:pPr algn="l" rtl="0" fontAlgn="ctr"/>
                      <a:r>
                        <a:rPr lang="en-US" sz="1400" u="none" strike="noStrike">
                          <a:effectLst/>
                        </a:rPr>
                        <a:t>lab_status_c_descr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7"/>
                  </a:ext>
                </a:extLst>
              </a:tr>
              <a:tr h="223716">
                <a:tc>
                  <a:txBody>
                    <a:bodyPr/>
                    <a:lstStyle/>
                    <a:p>
                      <a:pPr algn="l" rtl="0" fontAlgn="ctr"/>
                      <a:r>
                        <a:rPr lang="en-US" sz="1400" u="none" strike="noStrike">
                          <a:effectLst/>
                        </a:rPr>
                        <a:t>order_status_c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8"/>
                  </a:ext>
                </a:extLst>
              </a:tr>
              <a:tr h="223716">
                <a:tc>
                  <a:txBody>
                    <a:bodyPr/>
                    <a:lstStyle/>
                    <a:p>
                      <a:pPr algn="l" rtl="0" fontAlgn="ctr"/>
                      <a:r>
                        <a:rPr lang="en-US" sz="1400" u="none" strike="noStrike">
                          <a:effectLst/>
                        </a:rPr>
                        <a:t>order_status_c_descr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9"/>
                  </a:ext>
                </a:extLst>
              </a:tr>
              <a:tr h="223716">
                <a:tc>
                  <a:txBody>
                    <a:bodyPr/>
                    <a:lstStyle/>
                    <a:p>
                      <a:pPr algn="l" rtl="0" fontAlgn="ctr"/>
                      <a:r>
                        <a:rPr lang="en-US" sz="1400" u="none" strike="noStrike">
                          <a:effectLst/>
                        </a:rPr>
                        <a:t>reason_for_canc_c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0"/>
                  </a:ext>
                </a:extLst>
              </a:tr>
              <a:tr h="223716">
                <a:tc>
                  <a:txBody>
                    <a:bodyPr/>
                    <a:lstStyle/>
                    <a:p>
                      <a:pPr algn="l" rtl="0" fontAlgn="ctr"/>
                      <a:r>
                        <a:rPr lang="en-US" sz="1400" u="none" strike="noStrike">
                          <a:effectLst/>
                        </a:rPr>
                        <a:t>reason_for_canc_c_descr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1"/>
                  </a:ext>
                </a:extLst>
              </a:tr>
              <a:tr h="223716">
                <a:tc>
                  <a:txBody>
                    <a:bodyPr/>
                    <a:lstStyle/>
                    <a:p>
                      <a:pPr algn="l" rtl="0" fontAlgn="ctr"/>
                      <a:r>
                        <a:rPr lang="en-US" sz="1400" u="none" strike="noStrike">
                          <a:effectLst/>
                        </a:rPr>
                        <a:t>order_time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time of original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2"/>
                  </a:ext>
                </a:extLst>
              </a:tr>
              <a:tr h="223716">
                <a:tc>
                  <a:txBody>
                    <a:bodyPr/>
                    <a:lstStyle/>
                    <a:p>
                      <a:pPr algn="l" rtl="0" fontAlgn="ctr"/>
                      <a:r>
                        <a:rPr lang="en-US" sz="1400" u="none" strike="noStrike">
                          <a:effectLst/>
                        </a:rPr>
                        <a:t>result_time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most recent result in the record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3"/>
                  </a:ext>
                </a:extLst>
              </a:tr>
              <a:tr h="441040">
                <a:tc>
                  <a:txBody>
                    <a:bodyPr/>
                    <a:lstStyle/>
                    <a:p>
                      <a:pPr algn="l" rtl="0" fontAlgn="ctr"/>
                      <a:r>
                        <a:rPr lang="en-US" sz="1400" u="none" strike="noStrike">
                          <a:effectLst/>
                        </a:rPr>
                        <a:t>review_time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provider acknowledgment of review of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4"/>
                  </a:ext>
                </a:extLst>
              </a:tr>
              <a:tr h="223716">
                <a:tc>
                  <a:txBody>
                    <a:bodyPr/>
                    <a:lstStyle/>
                    <a:p>
                      <a:pPr algn="l" rtl="0" fontAlgn="ctr"/>
                      <a:r>
                        <a:rPr lang="en-US" sz="1400" u="none" strike="noStrike">
                          <a:effectLst/>
                        </a:rPr>
                        <a:t>department</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Clinic associated with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5"/>
                  </a:ext>
                </a:extLst>
              </a:tr>
              <a:tr h="441040">
                <a:tc>
                  <a:txBody>
                    <a:bodyPr/>
                    <a:lstStyle/>
                    <a:p>
                      <a:pPr algn="l" rtl="0" fontAlgn="ctr"/>
                      <a:r>
                        <a:rPr lang="en-US" sz="1400" u="none" strike="noStrike">
                          <a:effectLst/>
                        </a:rPr>
                        <a:t>ordering_route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Structure/menu in health record from which order was placed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6"/>
                  </a:ext>
                </a:extLst>
              </a:tr>
              <a:tr h="223716">
                <a:tc>
                  <a:txBody>
                    <a:bodyPr/>
                    <a:lstStyle/>
                    <a:p>
                      <a:pPr algn="l" rtl="0" fontAlgn="ctr"/>
                      <a:r>
                        <a:rPr lang="en-US" sz="1400" u="none" strike="noStrike">
                          <a:effectLst/>
                        </a:rPr>
                        <a:t>pref_list_type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dirty="0">
                          <a:effectLst/>
                        </a:rPr>
                        <a:t>Category of preference list (if applicable)</a:t>
                      </a:r>
                      <a:endParaRPr lang="en-US" sz="1400" b="0"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7"/>
                  </a:ext>
                </a:extLst>
              </a:tr>
            </a:tbl>
          </a:graphicData>
        </a:graphic>
      </p:graphicFrame>
      <p:sp>
        <p:nvSpPr>
          <p:cNvPr id="7" name="TextBox 6">
            <a:extLst>
              <a:ext uri="{FF2B5EF4-FFF2-40B4-BE49-F238E27FC236}">
                <a16:creationId xmlns:a16="http://schemas.microsoft.com/office/drawing/2014/main" id="{90169414-A87D-1641-AB82-90E54FB185D8}"/>
              </a:ext>
            </a:extLst>
          </p:cNvPr>
          <p:cNvSpPr txBox="1"/>
          <p:nvPr/>
        </p:nvSpPr>
        <p:spPr>
          <a:xfrm>
            <a:off x="483326" y="1890319"/>
            <a:ext cx="3924081"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t>Data set of outpatient laboratory orders</a:t>
            </a:r>
          </a:p>
          <a:p>
            <a:pPr marL="285750" indent="-285750">
              <a:buFont typeface="Arial" panose="020B0604020202020204" pitchFamily="34" charset="0"/>
              <a:buChar char="•"/>
            </a:pPr>
            <a:r>
              <a:rPr lang="en-US" sz="2800" dirty="0"/>
              <a:t>45,000 rows x 17 columns</a:t>
            </a:r>
          </a:p>
          <a:p>
            <a:pPr marL="285750" indent="-285750">
              <a:buFont typeface="Arial" panose="020B0604020202020204" pitchFamily="34" charset="0"/>
              <a:buChar char="•"/>
            </a:pPr>
            <a:r>
              <a:rPr lang="en-US" sz="2800" dirty="0"/>
              <a:t>Queried from Epic orders data (Clarity)</a:t>
            </a:r>
          </a:p>
          <a:p>
            <a:pPr marL="285750" indent="-285750">
              <a:buFont typeface="Arial" panose="020B0604020202020204" pitchFamily="34" charset="0"/>
              <a:buChar char="•"/>
            </a:pPr>
            <a:r>
              <a:rPr lang="en-US" sz="2800" dirty="0"/>
              <a:t>Deidentified and time shifted</a:t>
            </a:r>
          </a:p>
          <a:p>
            <a:pPr marL="285750" indent="-285750">
              <a:buFont typeface="Arial" panose="020B0604020202020204" pitchFamily="34" charset="0"/>
              <a:buChar char="•"/>
            </a:pPr>
            <a:r>
              <a:rPr lang="en-US" sz="2800" dirty="0"/>
              <a:t>Includes timestamps for lab order, result, and provider review</a:t>
            </a:r>
          </a:p>
        </p:txBody>
      </p:sp>
    </p:spTree>
    <p:extLst>
      <p:ext uri="{BB962C8B-B14F-4D97-AF65-F5344CB8AC3E}">
        <p14:creationId xmlns:p14="http://schemas.microsoft.com/office/powerpoint/2010/main" val="558776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3499A-D945-944C-975A-62ECB9D88224}"/>
              </a:ext>
            </a:extLst>
          </p:cNvPr>
          <p:cNvSpPr>
            <a:spLocks noGrp="1"/>
          </p:cNvSpPr>
          <p:nvPr>
            <p:ph type="title"/>
          </p:nvPr>
        </p:nvSpPr>
        <p:spPr/>
        <p:txBody>
          <a:bodyPr/>
          <a:lstStyle/>
          <a:p>
            <a:r>
              <a:rPr lang="en-US" dirty="0"/>
              <a:t>Create a one variable table</a:t>
            </a:r>
          </a:p>
        </p:txBody>
      </p:sp>
      <p:sp>
        <p:nvSpPr>
          <p:cNvPr id="11" name="Rectangle 10">
            <a:extLst>
              <a:ext uri="{FF2B5EF4-FFF2-40B4-BE49-F238E27FC236}">
                <a16:creationId xmlns:a16="http://schemas.microsoft.com/office/drawing/2014/main" id="{37206B2E-01B7-204F-BF79-A3BA497B7B7A}"/>
              </a:ext>
            </a:extLst>
          </p:cNvPr>
          <p:cNvSpPr/>
          <p:nvPr/>
        </p:nvSpPr>
        <p:spPr>
          <a:xfrm>
            <a:off x="1417984" y="3687936"/>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D3F605D3-E5BF-114F-8DB2-E686547B4768}"/>
              </a:ext>
            </a:extLst>
          </p:cNvPr>
          <p:cNvSpPr txBox="1">
            <a:spLocks/>
          </p:cNvSpPr>
          <p:nvPr/>
        </p:nvSpPr>
        <p:spPr>
          <a:xfrm>
            <a:off x="1557959" y="4126798"/>
            <a:ext cx="8587407" cy="87464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err="1">
                <a:latin typeface="Monaco" pitchFamily="2" charset="77"/>
              </a:rPr>
              <a:t>tabyl</a:t>
            </a:r>
            <a:r>
              <a:rPr lang="en-US" sz="5400" dirty="0">
                <a:latin typeface="Monaco" pitchFamily="2" charset="77"/>
              </a:rPr>
              <a:t>(orders, department)</a:t>
            </a:r>
          </a:p>
        </p:txBody>
      </p:sp>
      <p:sp>
        <p:nvSpPr>
          <p:cNvPr id="13" name="Rounded Rectangle 12">
            <a:extLst>
              <a:ext uri="{FF2B5EF4-FFF2-40B4-BE49-F238E27FC236}">
                <a16:creationId xmlns:a16="http://schemas.microsoft.com/office/drawing/2014/main" id="{165265AA-594B-7745-BD4D-33A8AC5E429C}"/>
              </a:ext>
            </a:extLst>
          </p:cNvPr>
          <p:cNvSpPr/>
          <p:nvPr/>
        </p:nvSpPr>
        <p:spPr>
          <a:xfrm>
            <a:off x="3990563" y="2207369"/>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frame</a:t>
            </a:r>
          </a:p>
        </p:txBody>
      </p:sp>
      <p:sp>
        <p:nvSpPr>
          <p:cNvPr id="14" name="Triangle 13">
            <a:extLst>
              <a:ext uri="{FF2B5EF4-FFF2-40B4-BE49-F238E27FC236}">
                <a16:creationId xmlns:a16="http://schemas.microsoft.com/office/drawing/2014/main" id="{4BB00694-796A-2B4A-938D-C5CEAFE6E39A}"/>
              </a:ext>
            </a:extLst>
          </p:cNvPr>
          <p:cNvSpPr/>
          <p:nvPr/>
        </p:nvSpPr>
        <p:spPr>
          <a:xfrm rot="10800000">
            <a:off x="4567033" y="3537988"/>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73F25ADF-8537-8640-8D94-9ED27DBEA9DA}"/>
              </a:ext>
            </a:extLst>
          </p:cNvPr>
          <p:cNvSpPr/>
          <p:nvPr/>
        </p:nvSpPr>
        <p:spPr>
          <a:xfrm>
            <a:off x="7041879" y="2199518"/>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Row variable</a:t>
            </a:r>
          </a:p>
        </p:txBody>
      </p:sp>
      <p:sp>
        <p:nvSpPr>
          <p:cNvPr id="16" name="Triangle 15">
            <a:extLst>
              <a:ext uri="{FF2B5EF4-FFF2-40B4-BE49-F238E27FC236}">
                <a16:creationId xmlns:a16="http://schemas.microsoft.com/office/drawing/2014/main" id="{01D8F106-680F-0A40-A3AD-4E799D368A67}"/>
              </a:ext>
            </a:extLst>
          </p:cNvPr>
          <p:cNvSpPr/>
          <p:nvPr/>
        </p:nvSpPr>
        <p:spPr>
          <a:xfrm rot="10800000">
            <a:off x="7719397" y="3530137"/>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A737F5B6-A97F-B249-A4C4-A5A97047F879}"/>
              </a:ext>
            </a:extLst>
          </p:cNvPr>
          <p:cNvPicPr>
            <a:picLocks noChangeAspect="1"/>
          </p:cNvPicPr>
          <p:nvPr/>
        </p:nvPicPr>
        <p:blipFill>
          <a:blip r:embed="rId2"/>
          <a:stretch>
            <a:fillRect/>
          </a:stretch>
        </p:blipFill>
        <p:spPr>
          <a:xfrm>
            <a:off x="10706415" y="189228"/>
            <a:ext cx="1096303" cy="1260749"/>
          </a:xfrm>
          <a:prstGeom prst="rect">
            <a:avLst/>
          </a:prstGeom>
        </p:spPr>
      </p:pic>
    </p:spTree>
    <p:extLst>
      <p:ext uri="{BB962C8B-B14F-4D97-AF65-F5344CB8AC3E}">
        <p14:creationId xmlns:p14="http://schemas.microsoft.com/office/powerpoint/2010/main" val="1583330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90564-63A3-844C-927D-C6A592E1344E}"/>
              </a:ext>
            </a:extLst>
          </p:cNvPr>
          <p:cNvSpPr>
            <a:spLocks noGrp="1"/>
          </p:cNvSpPr>
          <p:nvPr>
            <p:ph type="title"/>
          </p:nvPr>
        </p:nvSpPr>
        <p:spPr>
          <a:xfrm>
            <a:off x="838200" y="365125"/>
            <a:ext cx="9505949" cy="1325563"/>
          </a:xfrm>
        </p:spPr>
        <p:txBody>
          <a:bodyPr>
            <a:normAutofit fontScale="90000"/>
          </a:bodyPr>
          <a:lstStyle/>
          <a:p>
            <a:r>
              <a:rPr lang="en-US" dirty="0"/>
              <a:t>Two variable tables can help answer simple questions quickly</a:t>
            </a:r>
          </a:p>
        </p:txBody>
      </p:sp>
      <p:sp>
        <p:nvSpPr>
          <p:cNvPr id="3" name="Content Placeholder 2">
            <a:extLst>
              <a:ext uri="{FF2B5EF4-FFF2-40B4-BE49-F238E27FC236}">
                <a16:creationId xmlns:a16="http://schemas.microsoft.com/office/drawing/2014/main" id="{DA6AE98E-4365-B14F-A380-A3E7F22E4EAC}"/>
              </a:ext>
            </a:extLst>
          </p:cNvPr>
          <p:cNvSpPr>
            <a:spLocks noGrp="1"/>
          </p:cNvSpPr>
          <p:nvPr>
            <p:ph idx="1"/>
          </p:nvPr>
        </p:nvSpPr>
        <p:spPr>
          <a:xfrm>
            <a:off x="838200" y="1825625"/>
            <a:ext cx="10515600" cy="572606"/>
          </a:xfrm>
        </p:spPr>
        <p:txBody>
          <a:bodyPr/>
          <a:lstStyle/>
          <a:p>
            <a:pPr marL="0" indent="0" algn="ctr">
              <a:buNone/>
            </a:pPr>
            <a:r>
              <a:rPr lang="en-US" dirty="0"/>
              <a:t>Which clinic cancelled the highest number of lab orders?</a:t>
            </a:r>
          </a:p>
        </p:txBody>
      </p:sp>
      <p:sp>
        <p:nvSpPr>
          <p:cNvPr id="4" name="Rectangle 3">
            <a:extLst>
              <a:ext uri="{FF2B5EF4-FFF2-40B4-BE49-F238E27FC236}">
                <a16:creationId xmlns:a16="http://schemas.microsoft.com/office/drawing/2014/main" id="{ADE9CF3C-AEF3-9D47-9C35-0C410F661133}"/>
              </a:ext>
            </a:extLst>
          </p:cNvPr>
          <p:cNvSpPr/>
          <p:nvPr/>
        </p:nvSpPr>
        <p:spPr>
          <a:xfrm>
            <a:off x="1417984" y="4032493"/>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42A63531-A6B3-4842-B971-4743D70E2FE5}"/>
              </a:ext>
            </a:extLst>
          </p:cNvPr>
          <p:cNvSpPr txBox="1">
            <a:spLocks/>
          </p:cNvSpPr>
          <p:nvPr/>
        </p:nvSpPr>
        <p:spPr>
          <a:xfrm>
            <a:off x="0" y="4264406"/>
            <a:ext cx="11847443" cy="87464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err="1">
                <a:latin typeface="Monaco" pitchFamily="2" charset="77"/>
              </a:rPr>
              <a:t>tabyl</a:t>
            </a:r>
            <a:r>
              <a:rPr lang="en-US" sz="5400" dirty="0">
                <a:latin typeface="Monaco" pitchFamily="2" charset="77"/>
              </a:rPr>
              <a:t>(orders, department, </a:t>
            </a:r>
            <a:r>
              <a:rPr lang="en-US" sz="5400" dirty="0" err="1">
                <a:latin typeface="Monaco" pitchFamily="2" charset="77"/>
              </a:rPr>
              <a:t>order_status_c_descr</a:t>
            </a:r>
            <a:r>
              <a:rPr lang="en-US" sz="5400" dirty="0">
                <a:latin typeface="Monaco" pitchFamily="2" charset="77"/>
              </a:rPr>
              <a:t>)</a:t>
            </a:r>
          </a:p>
        </p:txBody>
      </p:sp>
      <p:sp>
        <p:nvSpPr>
          <p:cNvPr id="8" name="Rounded Rectangle 7">
            <a:extLst>
              <a:ext uri="{FF2B5EF4-FFF2-40B4-BE49-F238E27FC236}">
                <a16:creationId xmlns:a16="http://schemas.microsoft.com/office/drawing/2014/main" id="{F3A64EDF-A071-D349-A4E4-F582FC0C314E}"/>
              </a:ext>
            </a:extLst>
          </p:cNvPr>
          <p:cNvSpPr/>
          <p:nvPr/>
        </p:nvSpPr>
        <p:spPr>
          <a:xfrm>
            <a:off x="4323521" y="2398231"/>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frame</a:t>
            </a:r>
          </a:p>
        </p:txBody>
      </p:sp>
      <p:sp>
        <p:nvSpPr>
          <p:cNvPr id="9" name="Triangle 8">
            <a:extLst>
              <a:ext uri="{FF2B5EF4-FFF2-40B4-BE49-F238E27FC236}">
                <a16:creationId xmlns:a16="http://schemas.microsoft.com/office/drawing/2014/main" id="{8EE4A8C1-1E71-7E41-9625-B7C020D60074}"/>
              </a:ext>
            </a:extLst>
          </p:cNvPr>
          <p:cNvSpPr/>
          <p:nvPr/>
        </p:nvSpPr>
        <p:spPr>
          <a:xfrm rot="10800000">
            <a:off x="4899991" y="3728850"/>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9319766D-7376-9E47-934F-9DC095202042}"/>
              </a:ext>
            </a:extLst>
          </p:cNvPr>
          <p:cNvSpPr/>
          <p:nvPr/>
        </p:nvSpPr>
        <p:spPr>
          <a:xfrm>
            <a:off x="6861312" y="2398231"/>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Row variable</a:t>
            </a:r>
          </a:p>
        </p:txBody>
      </p:sp>
      <p:sp>
        <p:nvSpPr>
          <p:cNvPr id="11" name="Triangle 10">
            <a:extLst>
              <a:ext uri="{FF2B5EF4-FFF2-40B4-BE49-F238E27FC236}">
                <a16:creationId xmlns:a16="http://schemas.microsoft.com/office/drawing/2014/main" id="{4AB1B214-37C7-A54D-B440-560823EE78B6}"/>
              </a:ext>
            </a:extLst>
          </p:cNvPr>
          <p:cNvSpPr/>
          <p:nvPr/>
        </p:nvSpPr>
        <p:spPr>
          <a:xfrm rot="10800000">
            <a:off x="7538830" y="3728850"/>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95B3BF20-223C-8749-9ACA-8E1E28F72F08}"/>
              </a:ext>
            </a:extLst>
          </p:cNvPr>
          <p:cNvSpPr/>
          <p:nvPr/>
        </p:nvSpPr>
        <p:spPr>
          <a:xfrm>
            <a:off x="5224669" y="5426991"/>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Column variable</a:t>
            </a:r>
          </a:p>
        </p:txBody>
      </p:sp>
      <p:sp>
        <p:nvSpPr>
          <p:cNvPr id="14" name="Triangle 13">
            <a:extLst>
              <a:ext uri="{FF2B5EF4-FFF2-40B4-BE49-F238E27FC236}">
                <a16:creationId xmlns:a16="http://schemas.microsoft.com/office/drawing/2014/main" id="{2509D69A-D7D3-174B-8F09-D46E471D87F8}"/>
              </a:ext>
            </a:extLst>
          </p:cNvPr>
          <p:cNvSpPr/>
          <p:nvPr/>
        </p:nvSpPr>
        <p:spPr>
          <a:xfrm>
            <a:off x="5851663" y="5069123"/>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67C3CE-5DDA-2340-B711-1F025F956789}"/>
              </a:ext>
            </a:extLst>
          </p:cNvPr>
          <p:cNvPicPr>
            <a:picLocks noChangeAspect="1"/>
          </p:cNvPicPr>
          <p:nvPr/>
        </p:nvPicPr>
        <p:blipFill>
          <a:blip r:embed="rId2"/>
          <a:stretch>
            <a:fillRect/>
          </a:stretch>
        </p:blipFill>
        <p:spPr>
          <a:xfrm>
            <a:off x="10706415" y="189228"/>
            <a:ext cx="1096303" cy="1260749"/>
          </a:xfrm>
          <a:prstGeom prst="rect">
            <a:avLst/>
          </a:prstGeom>
        </p:spPr>
      </p:pic>
    </p:spTree>
    <p:extLst>
      <p:ext uri="{BB962C8B-B14F-4D97-AF65-F5344CB8AC3E}">
        <p14:creationId xmlns:p14="http://schemas.microsoft.com/office/powerpoint/2010/main" val="2784031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D509-412C-1F4B-9137-C0A62C499696}"/>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7BD7FC10-1463-B747-BB20-BAD9D1EF6D31}"/>
              </a:ext>
            </a:extLst>
          </p:cNvPr>
          <p:cNvSpPr>
            <a:spLocks noGrp="1"/>
          </p:cNvSpPr>
          <p:nvPr>
            <p:ph type="body" sz="quarter" idx="13"/>
          </p:nvPr>
        </p:nvSpPr>
        <p:spPr/>
        <p:txBody>
          <a:bodyPr>
            <a:normAutofit fontScale="85000" lnSpcReduction="20000"/>
          </a:bodyPr>
          <a:lstStyle/>
          <a:p>
            <a:pPr marL="0" indent="0">
              <a:buNone/>
            </a:pPr>
            <a:r>
              <a:rPr lang="en-US" dirty="0"/>
              <a:t>Which 3 departments ordered the highest number of labs using “Provider Preference Lists”?</a:t>
            </a:r>
          </a:p>
          <a:p>
            <a:pPr marL="0" indent="0">
              <a:buNone/>
            </a:pPr>
            <a:endParaRPr lang="en-US" dirty="0"/>
          </a:p>
          <a:p>
            <a:pPr marL="0" indent="0">
              <a:buNone/>
            </a:pPr>
            <a:r>
              <a:rPr lang="en-US" dirty="0"/>
              <a:t>What happens if you add another variable to the </a:t>
            </a:r>
            <a:r>
              <a:rPr lang="en-US" dirty="0" err="1"/>
              <a:t>tabyl</a:t>
            </a:r>
            <a:r>
              <a:rPr lang="en-US" dirty="0"/>
              <a:t>() function (3 variables)?</a:t>
            </a:r>
          </a:p>
          <a:p>
            <a:endParaRPr lang="en-US" dirty="0"/>
          </a:p>
        </p:txBody>
      </p:sp>
    </p:spTree>
    <p:extLst>
      <p:ext uri="{BB962C8B-B14F-4D97-AF65-F5344CB8AC3E}">
        <p14:creationId xmlns:p14="http://schemas.microsoft.com/office/powerpoint/2010/main" val="21985446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B7B68-8529-1E4B-90C4-E6311B33B3B3}"/>
              </a:ext>
            </a:extLst>
          </p:cNvPr>
          <p:cNvSpPr>
            <a:spLocks noGrp="1"/>
          </p:cNvSpPr>
          <p:nvPr>
            <p:ph type="title"/>
          </p:nvPr>
        </p:nvSpPr>
        <p:spPr/>
        <p:txBody>
          <a:bodyPr/>
          <a:lstStyle/>
          <a:p>
            <a:r>
              <a:rPr lang="en-US" dirty="0"/>
              <a:t>Prettifying Table Output</a:t>
            </a:r>
          </a:p>
        </p:txBody>
      </p:sp>
      <p:sp>
        <p:nvSpPr>
          <p:cNvPr id="4" name="Rectangle 3">
            <a:extLst>
              <a:ext uri="{FF2B5EF4-FFF2-40B4-BE49-F238E27FC236}">
                <a16:creationId xmlns:a16="http://schemas.microsoft.com/office/drawing/2014/main" id="{9A00A5C4-D3DA-CD43-A214-982449394DE4}"/>
              </a:ext>
            </a:extLst>
          </p:cNvPr>
          <p:cNvSpPr/>
          <p:nvPr/>
        </p:nvSpPr>
        <p:spPr>
          <a:xfrm>
            <a:off x="1459024" y="1981624"/>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0713E40F-4A2F-6741-B934-799F4BAC0B4F}"/>
              </a:ext>
            </a:extLst>
          </p:cNvPr>
          <p:cNvSpPr txBox="1">
            <a:spLocks/>
          </p:cNvSpPr>
          <p:nvPr/>
        </p:nvSpPr>
        <p:spPr>
          <a:xfrm>
            <a:off x="41040" y="2213537"/>
            <a:ext cx="11847443" cy="87464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err="1">
                <a:latin typeface="Monaco" pitchFamily="2" charset="77"/>
              </a:rPr>
              <a:t>kable</a:t>
            </a:r>
            <a:r>
              <a:rPr lang="en-US" sz="5400" dirty="0">
                <a:latin typeface="Monaco" pitchFamily="2" charset="77"/>
              </a:rPr>
              <a:t>(</a:t>
            </a:r>
            <a:r>
              <a:rPr lang="en-US" sz="5400" dirty="0" err="1">
                <a:latin typeface="Monaco" pitchFamily="2" charset="77"/>
              </a:rPr>
              <a:t>tabyl</a:t>
            </a:r>
            <a:r>
              <a:rPr lang="en-US" sz="5400" dirty="0">
                <a:latin typeface="Monaco" pitchFamily="2" charset="77"/>
              </a:rPr>
              <a:t>(orders, department, </a:t>
            </a:r>
            <a:r>
              <a:rPr lang="en-US" sz="5400" dirty="0" err="1">
                <a:latin typeface="Monaco" pitchFamily="2" charset="77"/>
              </a:rPr>
              <a:t>pref_list_type</a:t>
            </a:r>
            <a:r>
              <a:rPr lang="en-US" sz="5400" dirty="0">
                <a:latin typeface="Monaco" pitchFamily="2" charset="77"/>
              </a:rPr>
              <a:t>))</a:t>
            </a:r>
          </a:p>
        </p:txBody>
      </p:sp>
      <p:pic>
        <p:nvPicPr>
          <p:cNvPr id="7" name="Picture 6">
            <a:extLst>
              <a:ext uri="{FF2B5EF4-FFF2-40B4-BE49-F238E27FC236}">
                <a16:creationId xmlns:a16="http://schemas.microsoft.com/office/drawing/2014/main" id="{ABE16DFB-0977-EF47-99D5-62B3B4943518}"/>
              </a:ext>
            </a:extLst>
          </p:cNvPr>
          <p:cNvPicPr>
            <a:picLocks noChangeAspect="1"/>
          </p:cNvPicPr>
          <p:nvPr/>
        </p:nvPicPr>
        <p:blipFill>
          <a:blip r:embed="rId2"/>
          <a:stretch>
            <a:fillRect/>
          </a:stretch>
        </p:blipFill>
        <p:spPr>
          <a:xfrm>
            <a:off x="260350" y="3764172"/>
            <a:ext cx="11671300" cy="2311400"/>
          </a:xfrm>
          <a:prstGeom prst="rect">
            <a:avLst/>
          </a:prstGeom>
        </p:spPr>
      </p:pic>
      <p:pic>
        <p:nvPicPr>
          <p:cNvPr id="8" name="Picture 7">
            <a:extLst>
              <a:ext uri="{FF2B5EF4-FFF2-40B4-BE49-F238E27FC236}">
                <a16:creationId xmlns:a16="http://schemas.microsoft.com/office/drawing/2014/main" id="{EB6CD8D6-A13D-8E4F-80DC-CA5C0DBBE1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75010" y="169577"/>
            <a:ext cx="1056640" cy="1225702"/>
          </a:xfrm>
          <a:prstGeom prst="rect">
            <a:avLst/>
          </a:prstGeom>
        </p:spPr>
      </p:pic>
    </p:spTree>
    <p:extLst>
      <p:ext uri="{BB962C8B-B14F-4D97-AF65-F5344CB8AC3E}">
        <p14:creationId xmlns:p14="http://schemas.microsoft.com/office/powerpoint/2010/main" val="3943395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Basic Plotting</a:t>
            </a:r>
            <a:br>
              <a:rPr lang="en-US" dirty="0"/>
            </a:br>
            <a:endParaRPr lang="en-US" sz="3600" dirty="0"/>
          </a:p>
        </p:txBody>
      </p:sp>
    </p:spTree>
    <p:extLst>
      <p:ext uri="{BB962C8B-B14F-4D97-AF65-F5344CB8AC3E}">
        <p14:creationId xmlns:p14="http://schemas.microsoft.com/office/powerpoint/2010/main" val="4128973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Tree>
    <p:extLst>
      <p:ext uri="{BB962C8B-B14F-4D97-AF65-F5344CB8AC3E}">
        <p14:creationId xmlns:p14="http://schemas.microsoft.com/office/powerpoint/2010/main" val="3584786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56789" y="8211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49744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7AC5-5B7C-0346-8E40-2ED70A2EAA12}"/>
              </a:ext>
            </a:extLst>
          </p:cNvPr>
          <p:cNvSpPr>
            <a:spLocks noGrp="1"/>
          </p:cNvSpPr>
          <p:nvPr>
            <p:ph type="title"/>
          </p:nvPr>
        </p:nvSpPr>
        <p:spPr/>
        <p:txBody>
          <a:bodyPr/>
          <a:lstStyle/>
          <a:p>
            <a:r>
              <a:rPr lang="en-US" dirty="0"/>
              <a:t>Creating a Histogram – Orders Over Time</a:t>
            </a:r>
          </a:p>
        </p:txBody>
      </p:sp>
      <p:grpSp>
        <p:nvGrpSpPr>
          <p:cNvPr id="3" name="Group 2">
            <a:extLst>
              <a:ext uri="{FF2B5EF4-FFF2-40B4-BE49-F238E27FC236}">
                <a16:creationId xmlns:a16="http://schemas.microsoft.com/office/drawing/2014/main" id="{3FF1BCD1-F633-A54E-9078-85408399EA42}"/>
              </a:ext>
            </a:extLst>
          </p:cNvPr>
          <p:cNvGrpSpPr/>
          <p:nvPr/>
        </p:nvGrpSpPr>
        <p:grpSpPr>
          <a:xfrm>
            <a:off x="702366" y="3531641"/>
            <a:ext cx="10364222" cy="1521666"/>
            <a:chOff x="2080825" y="3162925"/>
            <a:chExt cx="8090002" cy="803187"/>
          </a:xfrm>
        </p:grpSpPr>
        <p:sp>
          <p:nvSpPr>
            <p:cNvPr id="4" name="Rectangle 3">
              <a:extLst>
                <a:ext uri="{FF2B5EF4-FFF2-40B4-BE49-F238E27FC236}">
                  <a16:creationId xmlns:a16="http://schemas.microsoft.com/office/drawing/2014/main" id="{8E081D64-0720-1947-9DB3-52E6DD1F193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559941-235C-F14D-89C8-08BAF99BF47F}"/>
                </a:ext>
              </a:extLst>
            </p:cNvPr>
            <p:cNvSpPr txBox="1"/>
            <p:nvPr/>
          </p:nvSpPr>
          <p:spPr>
            <a:xfrm>
              <a:off x="2080825" y="3235065"/>
              <a:ext cx="8090002" cy="731047"/>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a:solidFill>
                    <a:srgbClr val="0070C0"/>
                  </a:solidFill>
                  <a:latin typeface="Monaco" charset="0"/>
                  <a:ea typeface="Monaco" charset="0"/>
                  <a:cs typeface="Monaco" charset="0"/>
                </a:rPr>
                <a:t>orders</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geom_histogram</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t>
              </a:r>
              <a:r>
                <a:rPr lang="en-US" sz="2800" dirty="0" err="1">
                  <a:solidFill>
                    <a:srgbClr val="0070C0"/>
                  </a:solidFill>
                  <a:latin typeface="Monaco" charset="0"/>
                  <a:ea typeface="Monaco" charset="0"/>
                  <a:cs typeface="Monaco" charset="0"/>
                </a:rPr>
                <a:t>order_time</a:t>
              </a:r>
              <a:r>
                <a:rPr lang="en-US" sz="2800" dirty="0">
                  <a:latin typeface="Monaco" charset="0"/>
                  <a:ea typeface="Monaco" charset="0"/>
                  <a:cs typeface="Monaco" charset="0"/>
                </a:rPr>
                <a:t>))</a:t>
              </a:r>
            </a:p>
          </p:txBody>
        </p:sp>
      </p:grpSp>
      <p:grpSp>
        <p:nvGrpSpPr>
          <p:cNvPr id="6" name="Group 5">
            <a:extLst>
              <a:ext uri="{FF2B5EF4-FFF2-40B4-BE49-F238E27FC236}">
                <a16:creationId xmlns:a16="http://schemas.microsoft.com/office/drawing/2014/main" id="{06744605-2AF2-2848-AFDB-49C6BB8FD053}"/>
              </a:ext>
            </a:extLst>
          </p:cNvPr>
          <p:cNvGrpSpPr/>
          <p:nvPr/>
        </p:nvGrpSpPr>
        <p:grpSpPr>
          <a:xfrm>
            <a:off x="3691206" y="2099194"/>
            <a:ext cx="2365216" cy="1246648"/>
            <a:chOff x="896764" y="1732048"/>
            <a:chExt cx="2365216" cy="1246648"/>
          </a:xfrm>
        </p:grpSpPr>
        <p:sp>
          <p:nvSpPr>
            <p:cNvPr id="7" name="Rounded Rectangular Callout 6">
              <a:extLst>
                <a:ext uri="{FF2B5EF4-FFF2-40B4-BE49-F238E27FC236}">
                  <a16:creationId xmlns:a16="http://schemas.microsoft.com/office/drawing/2014/main" id="{520ED0C2-A02F-1444-93B2-42A73D5CB8C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137A4D4-F9C1-2940-BD5D-AE3D7827FABB}"/>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9" name="Group 8">
            <a:extLst>
              <a:ext uri="{FF2B5EF4-FFF2-40B4-BE49-F238E27FC236}">
                <a16:creationId xmlns:a16="http://schemas.microsoft.com/office/drawing/2014/main" id="{C0F59DC6-A241-D442-B71F-BDD86AD52038}"/>
              </a:ext>
            </a:extLst>
          </p:cNvPr>
          <p:cNvGrpSpPr/>
          <p:nvPr/>
        </p:nvGrpSpPr>
        <p:grpSpPr>
          <a:xfrm>
            <a:off x="6472365" y="1963376"/>
            <a:ext cx="2365216" cy="1508105"/>
            <a:chOff x="896764" y="1596230"/>
            <a:chExt cx="2365216" cy="1508105"/>
          </a:xfrm>
        </p:grpSpPr>
        <p:sp>
          <p:nvSpPr>
            <p:cNvPr id="10" name="Rounded Rectangular Callout 9">
              <a:extLst>
                <a:ext uri="{FF2B5EF4-FFF2-40B4-BE49-F238E27FC236}">
                  <a16:creationId xmlns:a16="http://schemas.microsoft.com/office/drawing/2014/main" id="{AA0CE57E-AE3E-4A4F-8149-644621487008}"/>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E9EE56F-0884-C542-A223-2C63681DF558}"/>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66A85789-AC35-5443-8614-2C374F807DD4}"/>
              </a:ext>
            </a:extLst>
          </p:cNvPr>
          <p:cNvGrpSpPr/>
          <p:nvPr/>
        </p:nvGrpSpPr>
        <p:grpSpPr>
          <a:xfrm>
            <a:off x="2125796" y="5184592"/>
            <a:ext cx="2365216" cy="1246648"/>
            <a:chOff x="896764" y="1732048"/>
            <a:chExt cx="2365216" cy="1246648"/>
          </a:xfrm>
        </p:grpSpPr>
        <p:sp>
          <p:nvSpPr>
            <p:cNvPr id="13" name="Rounded Rectangular Callout 12">
              <a:extLst>
                <a:ext uri="{FF2B5EF4-FFF2-40B4-BE49-F238E27FC236}">
                  <a16:creationId xmlns:a16="http://schemas.microsoft.com/office/drawing/2014/main" id="{7968CBD2-E328-464C-8ABA-D8EEF2724A56}"/>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08191F0-FE8F-AA43-979D-8374756D41AE}"/>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5631A187-FF7E-0341-9142-DBAF819609B1}"/>
              </a:ext>
            </a:extLst>
          </p:cNvPr>
          <p:cNvGrpSpPr/>
          <p:nvPr/>
        </p:nvGrpSpPr>
        <p:grpSpPr>
          <a:xfrm>
            <a:off x="4955609" y="5048773"/>
            <a:ext cx="2586345" cy="1508105"/>
            <a:chOff x="896764" y="1596229"/>
            <a:chExt cx="2365216" cy="1508105"/>
          </a:xfrm>
        </p:grpSpPr>
        <p:sp>
          <p:nvSpPr>
            <p:cNvPr id="16" name="Rounded Rectangular Callout 15">
              <a:extLst>
                <a:ext uri="{FF2B5EF4-FFF2-40B4-BE49-F238E27FC236}">
                  <a16:creationId xmlns:a16="http://schemas.microsoft.com/office/drawing/2014/main" id="{1E33ED5C-1160-8743-834C-32DEFB44CB68}"/>
                </a:ext>
              </a:extLst>
            </p:cNvPr>
            <p:cNvSpPr/>
            <p:nvPr/>
          </p:nvSpPr>
          <p:spPr>
            <a:xfrm>
              <a:off x="896764" y="1732048"/>
              <a:ext cx="2365216" cy="1246648"/>
            </a:xfrm>
            <a:prstGeom prst="wedgeRoundRectCallout">
              <a:avLst>
                <a:gd name="adj1" fmla="val 43191"/>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A1125D0-DF41-B04B-9C82-3E688C08228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8" name="Group 17">
            <a:extLst>
              <a:ext uri="{FF2B5EF4-FFF2-40B4-BE49-F238E27FC236}">
                <a16:creationId xmlns:a16="http://schemas.microsoft.com/office/drawing/2014/main" id="{DBFC95C8-5943-C34F-BDE9-684E30544DCA}"/>
              </a:ext>
            </a:extLst>
          </p:cNvPr>
          <p:cNvGrpSpPr/>
          <p:nvPr/>
        </p:nvGrpSpPr>
        <p:grpSpPr>
          <a:xfrm>
            <a:off x="7775674" y="5179502"/>
            <a:ext cx="2365216" cy="1246648"/>
            <a:chOff x="896764" y="1732048"/>
            <a:chExt cx="2365216" cy="1246648"/>
          </a:xfrm>
        </p:grpSpPr>
        <p:sp>
          <p:nvSpPr>
            <p:cNvPr id="19" name="Rounded Rectangular Callout 18">
              <a:extLst>
                <a:ext uri="{FF2B5EF4-FFF2-40B4-BE49-F238E27FC236}">
                  <a16:creationId xmlns:a16="http://schemas.microsoft.com/office/drawing/2014/main" id="{513A1965-C1B2-F24B-9A0F-0A6F4205ED93}"/>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ED7CE80-4740-614E-B9E2-F9AC9C8C3ED1}"/>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1" name="Group 20">
            <a:extLst>
              <a:ext uri="{FF2B5EF4-FFF2-40B4-BE49-F238E27FC236}">
                <a16:creationId xmlns:a16="http://schemas.microsoft.com/office/drawing/2014/main" id="{C83912C2-D419-BA4D-B96A-0446340D462A}"/>
              </a:ext>
            </a:extLst>
          </p:cNvPr>
          <p:cNvGrpSpPr/>
          <p:nvPr/>
        </p:nvGrpSpPr>
        <p:grpSpPr>
          <a:xfrm>
            <a:off x="1024128" y="1927472"/>
            <a:ext cx="2365216" cy="1508105"/>
            <a:chOff x="896764" y="1596230"/>
            <a:chExt cx="2365216" cy="1508105"/>
          </a:xfrm>
        </p:grpSpPr>
        <p:sp>
          <p:nvSpPr>
            <p:cNvPr id="22" name="Rounded Rectangular Callout 21">
              <a:extLst>
                <a:ext uri="{FF2B5EF4-FFF2-40B4-BE49-F238E27FC236}">
                  <a16:creationId xmlns:a16="http://schemas.microsoft.com/office/drawing/2014/main" id="{E7C97A06-482E-464B-BF5A-1A270BFCCF2A}"/>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088323E-4A14-064E-9610-1941A9A329F0}"/>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200831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3B88D-C798-F143-9E16-2D24DF7D101C}"/>
              </a:ext>
            </a:extLst>
          </p:cNvPr>
          <p:cNvSpPr>
            <a:spLocks noGrp="1"/>
          </p:cNvSpPr>
          <p:nvPr>
            <p:ph type="title"/>
          </p:nvPr>
        </p:nvSpPr>
        <p:spPr/>
        <p:txBody>
          <a:bodyPr/>
          <a:lstStyle/>
          <a:p>
            <a:r>
              <a:rPr lang="en-US" dirty="0"/>
              <a:t>Creating a Histogram – controlling bins</a:t>
            </a:r>
          </a:p>
        </p:txBody>
      </p:sp>
      <p:grpSp>
        <p:nvGrpSpPr>
          <p:cNvPr id="5" name="Group 4">
            <a:extLst>
              <a:ext uri="{FF2B5EF4-FFF2-40B4-BE49-F238E27FC236}">
                <a16:creationId xmlns:a16="http://schemas.microsoft.com/office/drawing/2014/main" id="{0A588FF8-4C34-EC40-97E5-C1A768A9B423}"/>
              </a:ext>
            </a:extLst>
          </p:cNvPr>
          <p:cNvGrpSpPr/>
          <p:nvPr/>
        </p:nvGrpSpPr>
        <p:grpSpPr>
          <a:xfrm>
            <a:off x="682965" y="3723399"/>
            <a:ext cx="12384242" cy="1343534"/>
            <a:chOff x="1317841" y="3174662"/>
            <a:chExt cx="10164474" cy="709163"/>
          </a:xfrm>
        </p:grpSpPr>
        <p:sp>
          <p:nvSpPr>
            <p:cNvPr id="6" name="Rectangle 5">
              <a:extLst>
                <a:ext uri="{FF2B5EF4-FFF2-40B4-BE49-F238E27FC236}">
                  <a16:creationId xmlns:a16="http://schemas.microsoft.com/office/drawing/2014/main" id="{619EB11D-438D-CA43-BB93-E225125278F8}"/>
                </a:ext>
              </a:extLst>
            </p:cNvPr>
            <p:cNvSpPr/>
            <p:nvPr/>
          </p:nvSpPr>
          <p:spPr>
            <a:xfrm>
              <a:off x="1317841" y="3174662"/>
              <a:ext cx="9065451" cy="70916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7BCE65-949C-B745-8ED5-6AB29390E085}"/>
                </a:ext>
              </a:extLst>
            </p:cNvPr>
            <p:cNvSpPr txBox="1"/>
            <p:nvPr/>
          </p:nvSpPr>
          <p:spPr>
            <a:xfrm>
              <a:off x="1317842" y="3196005"/>
              <a:ext cx="10164473" cy="633575"/>
            </a:xfrm>
            <a:prstGeom prst="rect">
              <a:avLst/>
            </a:prstGeom>
            <a:noFill/>
          </p:spPr>
          <p:txBody>
            <a:bodyPr wrap="square" rtlCol="0">
              <a:spAutoFit/>
            </a:bodyPr>
            <a:lstStyle/>
            <a:p>
              <a:r>
                <a:rPr lang="en-US" sz="2400" dirty="0" err="1">
                  <a:latin typeface="Monaco" charset="0"/>
                  <a:ea typeface="Monaco" charset="0"/>
                  <a:cs typeface="Monaco" charset="0"/>
                </a:rPr>
                <a:t>ggplot</a:t>
              </a:r>
              <a:r>
                <a:rPr lang="en-US" sz="2400" dirty="0">
                  <a:latin typeface="Monaco" charset="0"/>
                  <a:ea typeface="Monaco" charset="0"/>
                  <a:cs typeface="Monaco" charset="0"/>
                </a:rPr>
                <a:t>(data = </a:t>
              </a:r>
              <a:r>
                <a:rPr lang="en-US" sz="2400" dirty="0">
                  <a:solidFill>
                    <a:srgbClr val="0070C0"/>
                  </a:solidFill>
                  <a:latin typeface="Monaco" charset="0"/>
                  <a:ea typeface="Monaco" charset="0"/>
                  <a:cs typeface="Monaco" charset="0"/>
                </a:rPr>
                <a:t>orders</a:t>
              </a:r>
              <a:r>
                <a:rPr lang="en-US" sz="2400" dirty="0">
                  <a:latin typeface="Monaco" charset="0"/>
                  <a:ea typeface="Monaco" charset="0"/>
                  <a:cs typeface="Monaco" charset="0"/>
                </a:rPr>
                <a:t>) +</a:t>
              </a:r>
            </a:p>
            <a:p>
              <a:r>
                <a:rPr lang="en-US" sz="2400"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geom_histogram</a:t>
              </a:r>
              <a:r>
                <a:rPr lang="en-US" sz="2400" dirty="0">
                  <a:latin typeface="Monaco" charset="0"/>
                  <a:ea typeface="Monaco" charset="0"/>
                  <a:cs typeface="Monaco" charset="0"/>
                </a:rPr>
                <a:t>(mapping = </a:t>
              </a:r>
              <a:r>
                <a:rPr lang="en-US" sz="2400" dirty="0" err="1">
                  <a:latin typeface="Monaco" charset="0"/>
                  <a:ea typeface="Monaco" charset="0"/>
                  <a:cs typeface="Monaco" charset="0"/>
                </a:rPr>
                <a:t>aes</a:t>
              </a:r>
              <a:r>
                <a:rPr lang="en-US" sz="2400" dirty="0">
                  <a:latin typeface="Monaco" charset="0"/>
                  <a:ea typeface="Monaco" charset="0"/>
                  <a:cs typeface="Monaco" charset="0"/>
                </a:rPr>
                <a:t>(</a:t>
              </a:r>
              <a:r>
                <a:rPr lang="en-US" sz="2400" dirty="0">
                  <a:solidFill>
                    <a:srgbClr val="0070C0"/>
                  </a:solidFill>
                  <a:latin typeface="Monaco" charset="0"/>
                  <a:ea typeface="Monaco" charset="0"/>
                  <a:cs typeface="Monaco" charset="0"/>
                </a:rPr>
                <a:t>x = </a:t>
              </a:r>
              <a:r>
                <a:rPr lang="en-US" sz="2400" dirty="0" err="1">
                  <a:solidFill>
                    <a:srgbClr val="0070C0"/>
                  </a:solidFill>
                  <a:latin typeface="Monaco" charset="0"/>
                  <a:ea typeface="Monaco" charset="0"/>
                  <a:cs typeface="Monaco" charset="0"/>
                </a:rPr>
                <a:t>order_time</a:t>
              </a:r>
              <a:r>
                <a:rPr lang="en-US" sz="2400" dirty="0">
                  <a:latin typeface="Monaco" charset="0"/>
                  <a:ea typeface="Monaco" charset="0"/>
                  <a:cs typeface="Monaco" charset="0"/>
                </a:rPr>
                <a:t>),</a:t>
              </a:r>
            </a:p>
            <a:p>
              <a:r>
                <a:rPr lang="en-US" sz="2400" dirty="0">
                  <a:latin typeface="Monaco" charset="0"/>
                  <a:ea typeface="Monaco" charset="0"/>
                  <a:cs typeface="Monaco" charset="0"/>
                </a:rPr>
                <a:t>						  </a:t>
              </a:r>
              <a:r>
                <a:rPr lang="en-US" sz="2400" dirty="0" err="1">
                  <a:latin typeface="Monaco" charset="0"/>
                  <a:ea typeface="Monaco" charset="0"/>
                  <a:cs typeface="Monaco" charset="0"/>
                </a:rPr>
                <a:t>binwidth</a:t>
              </a:r>
              <a:r>
                <a:rPr lang="en-US" sz="2400" dirty="0">
                  <a:latin typeface="Monaco" charset="0"/>
                  <a:ea typeface="Monaco" charset="0"/>
                  <a:cs typeface="Monaco" charset="0"/>
                </a:rPr>
                <a:t> = 24*60*60)</a:t>
              </a:r>
            </a:p>
          </p:txBody>
        </p:sp>
      </p:grpSp>
      <p:grpSp>
        <p:nvGrpSpPr>
          <p:cNvPr id="8" name="Group 7">
            <a:extLst>
              <a:ext uri="{FF2B5EF4-FFF2-40B4-BE49-F238E27FC236}">
                <a16:creationId xmlns:a16="http://schemas.microsoft.com/office/drawing/2014/main" id="{CC0A1319-210C-FD4F-9690-DC8A240A7D66}"/>
              </a:ext>
            </a:extLst>
          </p:cNvPr>
          <p:cNvGrpSpPr/>
          <p:nvPr/>
        </p:nvGrpSpPr>
        <p:grpSpPr>
          <a:xfrm>
            <a:off x="3205654" y="2215258"/>
            <a:ext cx="2365216" cy="1246648"/>
            <a:chOff x="896764" y="1732048"/>
            <a:chExt cx="2365216" cy="1246648"/>
          </a:xfrm>
        </p:grpSpPr>
        <p:sp>
          <p:nvSpPr>
            <p:cNvPr id="9" name="Rounded Rectangular Callout 8">
              <a:extLst>
                <a:ext uri="{FF2B5EF4-FFF2-40B4-BE49-F238E27FC236}">
                  <a16:creationId xmlns:a16="http://schemas.microsoft.com/office/drawing/2014/main" id="{161D1F44-258F-5748-8490-358268BF0FF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B64913-F97D-B846-A676-0061F2A0D19F}"/>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4FF1F3E3-9E52-4F4B-BDD2-ED97EA58BAD1}"/>
              </a:ext>
            </a:extLst>
          </p:cNvPr>
          <p:cNvGrpSpPr/>
          <p:nvPr/>
        </p:nvGrpSpPr>
        <p:grpSpPr>
          <a:xfrm>
            <a:off x="5976139" y="2152960"/>
            <a:ext cx="2365216" cy="1508105"/>
            <a:chOff x="896764" y="1596230"/>
            <a:chExt cx="2365216" cy="1508105"/>
          </a:xfrm>
        </p:grpSpPr>
        <p:sp>
          <p:nvSpPr>
            <p:cNvPr id="12" name="Rounded Rectangular Callout 11">
              <a:extLst>
                <a:ext uri="{FF2B5EF4-FFF2-40B4-BE49-F238E27FC236}">
                  <a16:creationId xmlns:a16="http://schemas.microsoft.com/office/drawing/2014/main" id="{22394F78-3713-304A-80C1-4D56FF038320}"/>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D84288E-2E89-5C40-A30F-E1A118F9E2AC}"/>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4" name="Group 13">
            <a:extLst>
              <a:ext uri="{FF2B5EF4-FFF2-40B4-BE49-F238E27FC236}">
                <a16:creationId xmlns:a16="http://schemas.microsoft.com/office/drawing/2014/main" id="{7BE5B320-6750-2D43-B715-A8F585A02408}"/>
              </a:ext>
            </a:extLst>
          </p:cNvPr>
          <p:cNvGrpSpPr/>
          <p:nvPr/>
        </p:nvGrpSpPr>
        <p:grpSpPr>
          <a:xfrm>
            <a:off x="840438" y="5197395"/>
            <a:ext cx="2365216" cy="1246648"/>
            <a:chOff x="896764" y="1732048"/>
            <a:chExt cx="2365216" cy="1246648"/>
          </a:xfrm>
        </p:grpSpPr>
        <p:sp>
          <p:nvSpPr>
            <p:cNvPr id="15" name="Rounded Rectangular Callout 14">
              <a:extLst>
                <a:ext uri="{FF2B5EF4-FFF2-40B4-BE49-F238E27FC236}">
                  <a16:creationId xmlns:a16="http://schemas.microsoft.com/office/drawing/2014/main" id="{C3872B82-372F-8F47-8AE3-ED7E774687CE}"/>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E296DF-D186-D146-9766-2DB63934CD26}"/>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a:extLst>
              <a:ext uri="{FF2B5EF4-FFF2-40B4-BE49-F238E27FC236}">
                <a16:creationId xmlns:a16="http://schemas.microsoft.com/office/drawing/2014/main" id="{E6173DBA-FB55-E343-BC5F-56AF7F803868}"/>
              </a:ext>
            </a:extLst>
          </p:cNvPr>
          <p:cNvGrpSpPr/>
          <p:nvPr/>
        </p:nvGrpSpPr>
        <p:grpSpPr>
          <a:xfrm>
            <a:off x="9250440" y="2179328"/>
            <a:ext cx="2586345" cy="1508105"/>
            <a:chOff x="896764" y="1596229"/>
            <a:chExt cx="2365216" cy="1508105"/>
          </a:xfrm>
        </p:grpSpPr>
        <p:sp>
          <p:nvSpPr>
            <p:cNvPr id="18" name="Rounded Rectangular Callout 17">
              <a:extLst>
                <a:ext uri="{FF2B5EF4-FFF2-40B4-BE49-F238E27FC236}">
                  <a16:creationId xmlns:a16="http://schemas.microsoft.com/office/drawing/2014/main" id="{09DFE2B0-106F-A142-943A-AE7F8D5A883B}"/>
                </a:ext>
              </a:extLst>
            </p:cNvPr>
            <p:cNvSpPr/>
            <p:nvPr/>
          </p:nvSpPr>
          <p:spPr>
            <a:xfrm>
              <a:off x="896764" y="1732048"/>
              <a:ext cx="2365216" cy="1246648"/>
            </a:xfrm>
            <a:prstGeom prst="wedgeRoundRectCallout">
              <a:avLst>
                <a:gd name="adj1" fmla="val -168434"/>
                <a:gd name="adj2" fmla="val 10821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1090BAF-4C4A-5447-9B01-052AF82B042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0" name="Group 19">
            <a:extLst>
              <a:ext uri="{FF2B5EF4-FFF2-40B4-BE49-F238E27FC236}">
                <a16:creationId xmlns:a16="http://schemas.microsoft.com/office/drawing/2014/main" id="{66B40AE6-F7EF-5B47-A437-133D20F6024A}"/>
              </a:ext>
            </a:extLst>
          </p:cNvPr>
          <p:cNvGrpSpPr/>
          <p:nvPr/>
        </p:nvGrpSpPr>
        <p:grpSpPr>
          <a:xfrm>
            <a:off x="8178397" y="5349025"/>
            <a:ext cx="2365216" cy="1246648"/>
            <a:chOff x="896764" y="1732048"/>
            <a:chExt cx="2365216" cy="1246648"/>
          </a:xfrm>
        </p:grpSpPr>
        <p:sp>
          <p:nvSpPr>
            <p:cNvPr id="21" name="Rounded Rectangular Callout 20">
              <a:extLst>
                <a:ext uri="{FF2B5EF4-FFF2-40B4-BE49-F238E27FC236}">
                  <a16:creationId xmlns:a16="http://schemas.microsoft.com/office/drawing/2014/main" id="{A949F81C-B273-B149-A77D-40993DDAD88E}"/>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AA6F576-D620-204B-8B40-60D274D1793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3" name="Group 22">
            <a:extLst>
              <a:ext uri="{FF2B5EF4-FFF2-40B4-BE49-F238E27FC236}">
                <a16:creationId xmlns:a16="http://schemas.microsoft.com/office/drawing/2014/main" id="{A7CA79EF-E838-6B40-BB8E-F777368115D0}"/>
              </a:ext>
            </a:extLst>
          </p:cNvPr>
          <p:cNvGrpSpPr/>
          <p:nvPr/>
        </p:nvGrpSpPr>
        <p:grpSpPr>
          <a:xfrm>
            <a:off x="530087" y="2084832"/>
            <a:ext cx="2365216" cy="1508105"/>
            <a:chOff x="896764" y="1596230"/>
            <a:chExt cx="2365216" cy="1508105"/>
          </a:xfrm>
        </p:grpSpPr>
        <p:sp>
          <p:nvSpPr>
            <p:cNvPr id="24" name="Rounded Rectangular Callout 23">
              <a:extLst>
                <a:ext uri="{FF2B5EF4-FFF2-40B4-BE49-F238E27FC236}">
                  <a16:creationId xmlns:a16="http://schemas.microsoft.com/office/drawing/2014/main" id="{396D0B90-64AE-E448-BB7A-6858F4C3B73D}"/>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4D346C5-C729-9B48-B8CC-C1EE9B331F04}"/>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6" name="Group 25">
            <a:extLst>
              <a:ext uri="{FF2B5EF4-FFF2-40B4-BE49-F238E27FC236}">
                <a16:creationId xmlns:a16="http://schemas.microsoft.com/office/drawing/2014/main" id="{EFCCF383-38B6-DE4A-A744-AD9A39BC5E7C}"/>
              </a:ext>
            </a:extLst>
          </p:cNvPr>
          <p:cNvGrpSpPr/>
          <p:nvPr/>
        </p:nvGrpSpPr>
        <p:grpSpPr>
          <a:xfrm>
            <a:off x="4214488" y="5465516"/>
            <a:ext cx="2457981" cy="1384995"/>
            <a:chOff x="850381" y="1616153"/>
            <a:chExt cx="2457981" cy="1384995"/>
          </a:xfrm>
        </p:grpSpPr>
        <p:sp>
          <p:nvSpPr>
            <p:cNvPr id="27" name="Rounded Rectangular Callout 26">
              <a:extLst>
                <a:ext uri="{FF2B5EF4-FFF2-40B4-BE49-F238E27FC236}">
                  <a16:creationId xmlns:a16="http://schemas.microsoft.com/office/drawing/2014/main" id="{875D3EC6-EF08-0243-901F-B6CB901CAC6B}"/>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578B0E-6270-E048-BB49-7688F4AF200E}"/>
                </a:ext>
              </a:extLst>
            </p:cNvPr>
            <p:cNvSpPr txBox="1"/>
            <p:nvPr/>
          </p:nvSpPr>
          <p:spPr>
            <a:xfrm>
              <a:off x="850381" y="1616153"/>
              <a:ext cx="2457981" cy="1384995"/>
            </a:xfrm>
            <a:prstGeom prst="rect">
              <a:avLst/>
            </a:prstGeom>
            <a:noFill/>
          </p:spPr>
          <p:txBody>
            <a:bodyPr wrap="square" rtlCol="0" anchor="ctr">
              <a:spAutoFit/>
            </a:bodyPr>
            <a:lstStyle/>
            <a:p>
              <a:pPr algn="ctr"/>
              <a:r>
                <a:rPr lang="en-US" sz="2800" dirty="0">
                  <a:solidFill>
                    <a:schemeClr val="bg1"/>
                  </a:solidFill>
                </a:rPr>
                <a:t>adjust size of bins</a:t>
              </a:r>
            </a:p>
            <a:p>
              <a:pPr algn="ctr"/>
              <a:r>
                <a:rPr lang="en-US" sz="2800" dirty="0">
                  <a:solidFill>
                    <a:schemeClr val="bg1"/>
                  </a:solidFill>
                </a:rPr>
                <a:t>(time unit = sec)</a:t>
              </a:r>
              <a:endParaRPr lang="en-US" dirty="0">
                <a:solidFill>
                  <a:schemeClr val="bg1"/>
                </a:solidFill>
              </a:endParaRPr>
            </a:p>
          </p:txBody>
        </p:sp>
      </p:grpSp>
    </p:spTree>
    <p:extLst>
      <p:ext uri="{BB962C8B-B14F-4D97-AF65-F5344CB8AC3E}">
        <p14:creationId xmlns:p14="http://schemas.microsoft.com/office/powerpoint/2010/main" val="228161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3B88D-C798-F143-9E16-2D24DF7D101C}"/>
              </a:ext>
            </a:extLst>
          </p:cNvPr>
          <p:cNvSpPr>
            <a:spLocks noGrp="1"/>
          </p:cNvSpPr>
          <p:nvPr>
            <p:ph type="title"/>
          </p:nvPr>
        </p:nvSpPr>
        <p:spPr/>
        <p:txBody>
          <a:bodyPr/>
          <a:lstStyle/>
          <a:p>
            <a:r>
              <a:rPr lang="en-US" dirty="0"/>
              <a:t>Creating a Histogram - Counts</a:t>
            </a:r>
          </a:p>
        </p:txBody>
      </p:sp>
      <p:grpSp>
        <p:nvGrpSpPr>
          <p:cNvPr id="5" name="Group 4">
            <a:extLst>
              <a:ext uri="{FF2B5EF4-FFF2-40B4-BE49-F238E27FC236}">
                <a16:creationId xmlns:a16="http://schemas.microsoft.com/office/drawing/2014/main" id="{0A588FF8-4C34-EC40-97E5-C1A768A9B423}"/>
              </a:ext>
            </a:extLst>
          </p:cNvPr>
          <p:cNvGrpSpPr/>
          <p:nvPr/>
        </p:nvGrpSpPr>
        <p:grpSpPr>
          <a:xfrm>
            <a:off x="682965" y="3723399"/>
            <a:ext cx="12384242" cy="1343534"/>
            <a:chOff x="1317841" y="3174662"/>
            <a:chExt cx="10164474" cy="709163"/>
          </a:xfrm>
        </p:grpSpPr>
        <p:sp>
          <p:nvSpPr>
            <p:cNvPr id="6" name="Rectangle 5">
              <a:extLst>
                <a:ext uri="{FF2B5EF4-FFF2-40B4-BE49-F238E27FC236}">
                  <a16:creationId xmlns:a16="http://schemas.microsoft.com/office/drawing/2014/main" id="{619EB11D-438D-CA43-BB93-E225125278F8}"/>
                </a:ext>
              </a:extLst>
            </p:cNvPr>
            <p:cNvSpPr/>
            <p:nvPr/>
          </p:nvSpPr>
          <p:spPr>
            <a:xfrm>
              <a:off x="1317841" y="3174662"/>
              <a:ext cx="9065451" cy="70916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7BCE65-949C-B745-8ED5-6AB29390E085}"/>
                </a:ext>
              </a:extLst>
            </p:cNvPr>
            <p:cNvSpPr txBox="1"/>
            <p:nvPr/>
          </p:nvSpPr>
          <p:spPr>
            <a:xfrm>
              <a:off x="1317842" y="3196005"/>
              <a:ext cx="10164473" cy="633575"/>
            </a:xfrm>
            <a:prstGeom prst="rect">
              <a:avLst/>
            </a:prstGeom>
            <a:noFill/>
          </p:spPr>
          <p:txBody>
            <a:bodyPr wrap="square" rtlCol="0">
              <a:spAutoFit/>
            </a:bodyPr>
            <a:lstStyle/>
            <a:p>
              <a:r>
                <a:rPr lang="en-US" sz="2400" dirty="0" err="1">
                  <a:latin typeface="Monaco" charset="0"/>
                  <a:ea typeface="Monaco" charset="0"/>
                  <a:cs typeface="Monaco" charset="0"/>
                </a:rPr>
                <a:t>ggplot</a:t>
              </a:r>
              <a:r>
                <a:rPr lang="en-US" sz="2400" dirty="0">
                  <a:latin typeface="Monaco" charset="0"/>
                  <a:ea typeface="Monaco" charset="0"/>
                  <a:cs typeface="Monaco" charset="0"/>
                </a:rPr>
                <a:t>(data = </a:t>
              </a:r>
              <a:r>
                <a:rPr lang="en-US" sz="2400" dirty="0">
                  <a:solidFill>
                    <a:srgbClr val="0070C0"/>
                  </a:solidFill>
                  <a:latin typeface="Monaco" charset="0"/>
                  <a:ea typeface="Monaco" charset="0"/>
                  <a:cs typeface="Monaco" charset="0"/>
                </a:rPr>
                <a:t>orders</a:t>
              </a:r>
              <a:r>
                <a:rPr lang="en-US" sz="2400" dirty="0">
                  <a:latin typeface="Monaco" charset="0"/>
                  <a:ea typeface="Monaco" charset="0"/>
                  <a:cs typeface="Monaco" charset="0"/>
                </a:rPr>
                <a:t>) +</a:t>
              </a:r>
            </a:p>
            <a:p>
              <a:r>
                <a:rPr lang="en-US" sz="2400"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geom_histogram</a:t>
              </a:r>
              <a:r>
                <a:rPr lang="en-US" sz="2400" dirty="0">
                  <a:latin typeface="Monaco" charset="0"/>
                  <a:ea typeface="Monaco" charset="0"/>
                  <a:cs typeface="Monaco" charset="0"/>
                </a:rPr>
                <a:t>(mapping = </a:t>
              </a:r>
              <a:r>
                <a:rPr lang="en-US" sz="2400" dirty="0" err="1">
                  <a:latin typeface="Monaco" charset="0"/>
                  <a:ea typeface="Monaco" charset="0"/>
                  <a:cs typeface="Monaco" charset="0"/>
                </a:rPr>
                <a:t>aes</a:t>
              </a:r>
              <a:r>
                <a:rPr lang="en-US" sz="2400" dirty="0">
                  <a:latin typeface="Monaco" charset="0"/>
                  <a:ea typeface="Monaco" charset="0"/>
                  <a:cs typeface="Monaco" charset="0"/>
                </a:rPr>
                <a:t>(</a:t>
              </a:r>
              <a:r>
                <a:rPr lang="en-US" sz="2400" dirty="0">
                  <a:solidFill>
                    <a:srgbClr val="0070C0"/>
                  </a:solidFill>
                  <a:latin typeface="Monaco" charset="0"/>
                  <a:ea typeface="Monaco" charset="0"/>
                  <a:cs typeface="Monaco" charset="0"/>
                </a:rPr>
                <a:t>x = </a:t>
              </a:r>
              <a:r>
                <a:rPr lang="en-US" sz="2400" dirty="0" err="1">
                  <a:solidFill>
                    <a:srgbClr val="0070C0"/>
                  </a:solidFill>
                  <a:latin typeface="Monaco" charset="0"/>
                  <a:ea typeface="Monaco" charset="0"/>
                  <a:cs typeface="Monaco" charset="0"/>
                </a:rPr>
                <a:t>order_status_c_descr</a:t>
              </a:r>
              <a:r>
                <a:rPr lang="en-US" sz="2400" dirty="0">
                  <a:latin typeface="Monaco" charset="0"/>
                  <a:ea typeface="Monaco" charset="0"/>
                  <a:cs typeface="Monaco" charset="0"/>
                </a:rPr>
                <a:t>),</a:t>
              </a:r>
            </a:p>
            <a:p>
              <a:r>
                <a:rPr lang="en-US" sz="2400" dirty="0">
                  <a:latin typeface="Monaco" charset="0"/>
                  <a:ea typeface="Monaco" charset="0"/>
                  <a:cs typeface="Monaco" charset="0"/>
                </a:rPr>
                <a:t>						  stat = “count”)</a:t>
              </a:r>
            </a:p>
          </p:txBody>
        </p:sp>
      </p:grpSp>
      <p:grpSp>
        <p:nvGrpSpPr>
          <p:cNvPr id="8" name="Group 7">
            <a:extLst>
              <a:ext uri="{FF2B5EF4-FFF2-40B4-BE49-F238E27FC236}">
                <a16:creationId xmlns:a16="http://schemas.microsoft.com/office/drawing/2014/main" id="{CC0A1319-210C-FD4F-9690-DC8A240A7D66}"/>
              </a:ext>
            </a:extLst>
          </p:cNvPr>
          <p:cNvGrpSpPr/>
          <p:nvPr/>
        </p:nvGrpSpPr>
        <p:grpSpPr>
          <a:xfrm>
            <a:off x="3205654" y="2215258"/>
            <a:ext cx="2365216" cy="1246648"/>
            <a:chOff x="896764" y="1732048"/>
            <a:chExt cx="2365216" cy="1246648"/>
          </a:xfrm>
        </p:grpSpPr>
        <p:sp>
          <p:nvSpPr>
            <p:cNvPr id="9" name="Rounded Rectangular Callout 8">
              <a:extLst>
                <a:ext uri="{FF2B5EF4-FFF2-40B4-BE49-F238E27FC236}">
                  <a16:creationId xmlns:a16="http://schemas.microsoft.com/office/drawing/2014/main" id="{161D1F44-258F-5748-8490-358268BF0FF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B64913-F97D-B846-A676-0061F2A0D19F}"/>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4FF1F3E3-9E52-4F4B-BDD2-ED97EA58BAD1}"/>
              </a:ext>
            </a:extLst>
          </p:cNvPr>
          <p:cNvGrpSpPr/>
          <p:nvPr/>
        </p:nvGrpSpPr>
        <p:grpSpPr>
          <a:xfrm>
            <a:off x="5976139" y="2152960"/>
            <a:ext cx="2365216" cy="1508105"/>
            <a:chOff x="896764" y="1596230"/>
            <a:chExt cx="2365216" cy="1508105"/>
          </a:xfrm>
        </p:grpSpPr>
        <p:sp>
          <p:nvSpPr>
            <p:cNvPr id="12" name="Rounded Rectangular Callout 11">
              <a:extLst>
                <a:ext uri="{FF2B5EF4-FFF2-40B4-BE49-F238E27FC236}">
                  <a16:creationId xmlns:a16="http://schemas.microsoft.com/office/drawing/2014/main" id="{22394F78-3713-304A-80C1-4D56FF038320}"/>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D84288E-2E89-5C40-A30F-E1A118F9E2AC}"/>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4" name="Group 13">
            <a:extLst>
              <a:ext uri="{FF2B5EF4-FFF2-40B4-BE49-F238E27FC236}">
                <a16:creationId xmlns:a16="http://schemas.microsoft.com/office/drawing/2014/main" id="{7BE5B320-6750-2D43-B715-A8F585A02408}"/>
              </a:ext>
            </a:extLst>
          </p:cNvPr>
          <p:cNvGrpSpPr/>
          <p:nvPr/>
        </p:nvGrpSpPr>
        <p:grpSpPr>
          <a:xfrm>
            <a:off x="840438" y="5197395"/>
            <a:ext cx="2365216" cy="1246648"/>
            <a:chOff x="896764" y="1732048"/>
            <a:chExt cx="2365216" cy="1246648"/>
          </a:xfrm>
        </p:grpSpPr>
        <p:sp>
          <p:nvSpPr>
            <p:cNvPr id="15" name="Rounded Rectangular Callout 14">
              <a:extLst>
                <a:ext uri="{FF2B5EF4-FFF2-40B4-BE49-F238E27FC236}">
                  <a16:creationId xmlns:a16="http://schemas.microsoft.com/office/drawing/2014/main" id="{C3872B82-372F-8F47-8AE3-ED7E774687CE}"/>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E296DF-D186-D146-9766-2DB63934CD26}"/>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a:extLst>
              <a:ext uri="{FF2B5EF4-FFF2-40B4-BE49-F238E27FC236}">
                <a16:creationId xmlns:a16="http://schemas.microsoft.com/office/drawing/2014/main" id="{E6173DBA-FB55-E343-BC5F-56AF7F803868}"/>
              </a:ext>
            </a:extLst>
          </p:cNvPr>
          <p:cNvGrpSpPr/>
          <p:nvPr/>
        </p:nvGrpSpPr>
        <p:grpSpPr>
          <a:xfrm>
            <a:off x="9250440" y="2179328"/>
            <a:ext cx="2586345" cy="1508105"/>
            <a:chOff x="896764" y="1596229"/>
            <a:chExt cx="2365216" cy="1508105"/>
          </a:xfrm>
        </p:grpSpPr>
        <p:sp>
          <p:nvSpPr>
            <p:cNvPr id="18" name="Rounded Rectangular Callout 17">
              <a:extLst>
                <a:ext uri="{FF2B5EF4-FFF2-40B4-BE49-F238E27FC236}">
                  <a16:creationId xmlns:a16="http://schemas.microsoft.com/office/drawing/2014/main" id="{09DFE2B0-106F-A142-943A-AE7F8D5A883B}"/>
                </a:ext>
              </a:extLst>
            </p:cNvPr>
            <p:cNvSpPr/>
            <p:nvPr/>
          </p:nvSpPr>
          <p:spPr>
            <a:xfrm>
              <a:off x="896764" y="1732048"/>
              <a:ext cx="2365216" cy="1246648"/>
            </a:xfrm>
            <a:prstGeom prst="wedgeRoundRectCallout">
              <a:avLst>
                <a:gd name="adj1" fmla="val -168434"/>
                <a:gd name="adj2" fmla="val 10821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1090BAF-4C4A-5447-9B01-052AF82B042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0" name="Group 19">
            <a:extLst>
              <a:ext uri="{FF2B5EF4-FFF2-40B4-BE49-F238E27FC236}">
                <a16:creationId xmlns:a16="http://schemas.microsoft.com/office/drawing/2014/main" id="{66B40AE6-F7EF-5B47-A437-133D20F6024A}"/>
              </a:ext>
            </a:extLst>
          </p:cNvPr>
          <p:cNvGrpSpPr/>
          <p:nvPr/>
        </p:nvGrpSpPr>
        <p:grpSpPr>
          <a:xfrm>
            <a:off x="8178397" y="5349025"/>
            <a:ext cx="2365216" cy="1246648"/>
            <a:chOff x="896764" y="1732048"/>
            <a:chExt cx="2365216" cy="1246648"/>
          </a:xfrm>
        </p:grpSpPr>
        <p:sp>
          <p:nvSpPr>
            <p:cNvPr id="21" name="Rounded Rectangular Callout 20">
              <a:extLst>
                <a:ext uri="{FF2B5EF4-FFF2-40B4-BE49-F238E27FC236}">
                  <a16:creationId xmlns:a16="http://schemas.microsoft.com/office/drawing/2014/main" id="{A949F81C-B273-B149-A77D-40993DDAD88E}"/>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AA6F576-D620-204B-8B40-60D274D1793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3" name="Group 22">
            <a:extLst>
              <a:ext uri="{FF2B5EF4-FFF2-40B4-BE49-F238E27FC236}">
                <a16:creationId xmlns:a16="http://schemas.microsoft.com/office/drawing/2014/main" id="{A7CA79EF-E838-6B40-BB8E-F777368115D0}"/>
              </a:ext>
            </a:extLst>
          </p:cNvPr>
          <p:cNvGrpSpPr/>
          <p:nvPr/>
        </p:nvGrpSpPr>
        <p:grpSpPr>
          <a:xfrm>
            <a:off x="530087" y="2084832"/>
            <a:ext cx="2365216" cy="1508105"/>
            <a:chOff x="896764" y="1596230"/>
            <a:chExt cx="2365216" cy="1508105"/>
          </a:xfrm>
        </p:grpSpPr>
        <p:sp>
          <p:nvSpPr>
            <p:cNvPr id="24" name="Rounded Rectangular Callout 23">
              <a:extLst>
                <a:ext uri="{FF2B5EF4-FFF2-40B4-BE49-F238E27FC236}">
                  <a16:creationId xmlns:a16="http://schemas.microsoft.com/office/drawing/2014/main" id="{396D0B90-64AE-E448-BB7A-6858F4C3B73D}"/>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4D346C5-C729-9B48-B8CC-C1EE9B331F04}"/>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6" name="Group 25">
            <a:extLst>
              <a:ext uri="{FF2B5EF4-FFF2-40B4-BE49-F238E27FC236}">
                <a16:creationId xmlns:a16="http://schemas.microsoft.com/office/drawing/2014/main" id="{EFCCF383-38B6-DE4A-A744-AD9A39BC5E7C}"/>
              </a:ext>
            </a:extLst>
          </p:cNvPr>
          <p:cNvGrpSpPr/>
          <p:nvPr/>
        </p:nvGrpSpPr>
        <p:grpSpPr>
          <a:xfrm>
            <a:off x="4260871" y="5581411"/>
            <a:ext cx="2365216" cy="1246648"/>
            <a:chOff x="896764" y="1732048"/>
            <a:chExt cx="2365216" cy="1246648"/>
          </a:xfrm>
        </p:grpSpPr>
        <p:sp>
          <p:nvSpPr>
            <p:cNvPr id="27" name="Rounded Rectangular Callout 26">
              <a:extLst>
                <a:ext uri="{FF2B5EF4-FFF2-40B4-BE49-F238E27FC236}">
                  <a16:creationId xmlns:a16="http://schemas.microsoft.com/office/drawing/2014/main" id="{875D3EC6-EF08-0243-901F-B6CB901CAC6B}"/>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578B0E-6270-E048-BB49-7688F4AF200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statistical transformation</a:t>
              </a:r>
              <a:endParaRPr lang="en-US" dirty="0">
                <a:solidFill>
                  <a:schemeClr val="bg1"/>
                </a:solidFill>
              </a:endParaRPr>
            </a:p>
          </p:txBody>
        </p:sp>
      </p:grpSp>
    </p:spTree>
    <p:extLst>
      <p:ext uri="{BB962C8B-B14F-4D97-AF65-F5344CB8AC3E}">
        <p14:creationId xmlns:p14="http://schemas.microsoft.com/office/powerpoint/2010/main" val="411798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069CA-71B5-204F-8420-95BC7394AFE4}"/>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A27EE97E-5B09-FB4E-983C-37874F924C35}"/>
              </a:ext>
            </a:extLst>
          </p:cNvPr>
          <p:cNvSpPr>
            <a:spLocks noGrp="1"/>
          </p:cNvSpPr>
          <p:nvPr>
            <p:ph type="body" sz="quarter" idx="13"/>
          </p:nvPr>
        </p:nvSpPr>
        <p:spPr/>
        <p:txBody>
          <a:bodyPr>
            <a:normAutofit/>
          </a:bodyPr>
          <a:lstStyle/>
          <a:p>
            <a:pPr marL="514350" indent="-514350">
              <a:buClr>
                <a:schemeClr val="accent4">
                  <a:lumMod val="75000"/>
                </a:schemeClr>
              </a:buClr>
              <a:buFont typeface="Tw Cen MT" panose="020B0602020104020603" pitchFamily="34" charset="0"/>
              <a:buAutoNum type="arabicPeriod"/>
            </a:pPr>
            <a:r>
              <a:rPr lang="en-US" dirty="0"/>
              <a:t> Plot the distribution of review times by day.</a:t>
            </a:r>
          </a:p>
          <a:p>
            <a:pPr marL="514350" indent="-514350">
              <a:buClr>
                <a:schemeClr val="accent4">
                  <a:lumMod val="75000"/>
                </a:schemeClr>
              </a:buClr>
              <a:buAutoNum type="arabicPeriod"/>
            </a:pPr>
            <a:r>
              <a:rPr lang="en-US" dirty="0"/>
              <a:t> Plot the distribution of order reviews by week instead of by day.</a:t>
            </a:r>
          </a:p>
          <a:p>
            <a:pPr>
              <a:buClr>
                <a:schemeClr val="accent4">
                  <a:lumMod val="75000"/>
                </a:schemeClr>
              </a:buClr>
            </a:pPr>
            <a:endParaRPr lang="en-US" dirty="0"/>
          </a:p>
        </p:txBody>
      </p:sp>
    </p:spTree>
    <p:extLst>
      <p:ext uri="{BB962C8B-B14F-4D97-AF65-F5344CB8AC3E}">
        <p14:creationId xmlns:p14="http://schemas.microsoft.com/office/powerpoint/2010/main" val="1319787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Knitting Other Document Types</a:t>
            </a:r>
            <a:br>
              <a:rPr lang="en-US" dirty="0"/>
            </a:br>
            <a:endParaRPr lang="en-US" sz="3600" dirty="0"/>
          </a:p>
        </p:txBody>
      </p:sp>
    </p:spTree>
    <p:extLst>
      <p:ext uri="{BB962C8B-B14F-4D97-AF65-F5344CB8AC3E}">
        <p14:creationId xmlns:p14="http://schemas.microsoft.com/office/powerpoint/2010/main" val="32847682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can create multiple document types:</a:t>
            </a:r>
          </a:p>
          <a:p>
            <a:pPr lvl="1"/>
            <a:r>
              <a:rPr lang="en-US" dirty="0"/>
              <a:t>html</a:t>
            </a:r>
          </a:p>
          <a:p>
            <a:pPr lvl="1"/>
            <a:r>
              <a:rPr lang="en-US" dirty="0"/>
              <a:t>pdf</a:t>
            </a:r>
          </a:p>
          <a:p>
            <a:pPr lvl="1"/>
            <a:r>
              <a:rPr lang="en-US" dirty="0"/>
              <a:t>Docx</a:t>
            </a:r>
          </a:p>
          <a:p>
            <a:r>
              <a:rPr lang="en-US" dirty="0"/>
              <a:t>Can also create presentations and dashboards</a:t>
            </a:r>
          </a:p>
          <a:p>
            <a:pPr lvl="1"/>
            <a:r>
              <a:rPr lang="en-US" dirty="0"/>
              <a:t>Including </a:t>
            </a:r>
            <a:r>
              <a:rPr lang="en-US" dirty="0" err="1"/>
              <a:t>Powerpoint</a:t>
            </a:r>
            <a:r>
              <a:rPr lang="en-US" dirty="0"/>
              <a:t> (most recent version of RStudio)</a:t>
            </a:r>
          </a:p>
        </p:txBody>
      </p:sp>
    </p:spTree>
    <p:extLst>
      <p:ext uri="{BB962C8B-B14F-4D97-AF65-F5344CB8AC3E}">
        <p14:creationId xmlns:p14="http://schemas.microsoft.com/office/powerpoint/2010/main" val="100153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167C6-3F47-D641-B4DF-21D8CBDFD925}"/>
              </a:ext>
            </a:extLst>
          </p:cNvPr>
          <p:cNvSpPr>
            <a:spLocks noGrp="1"/>
          </p:cNvSpPr>
          <p:nvPr>
            <p:ph type="title"/>
          </p:nvPr>
        </p:nvSpPr>
        <p:spPr/>
        <p:txBody>
          <a:bodyPr/>
          <a:lstStyle/>
          <a:p>
            <a:r>
              <a:rPr lang="en-US" dirty="0"/>
              <a:t>Your Turn #7</a:t>
            </a:r>
          </a:p>
        </p:txBody>
      </p:sp>
      <p:sp>
        <p:nvSpPr>
          <p:cNvPr id="3" name="Text Placeholder 2">
            <a:extLst>
              <a:ext uri="{FF2B5EF4-FFF2-40B4-BE49-F238E27FC236}">
                <a16:creationId xmlns:a16="http://schemas.microsoft.com/office/drawing/2014/main" id="{6716E352-BE7C-4D47-8C16-03AD83EFC40F}"/>
              </a:ext>
            </a:extLst>
          </p:cNvPr>
          <p:cNvSpPr>
            <a:spLocks noGrp="1"/>
          </p:cNvSpPr>
          <p:nvPr>
            <p:ph type="body" sz="quarter" idx="13"/>
          </p:nvPr>
        </p:nvSpPr>
        <p:spPr>
          <a:xfrm>
            <a:off x="5913120" y="2238375"/>
            <a:ext cx="6111240" cy="3708745"/>
          </a:xfrm>
        </p:spPr>
        <p:txBody>
          <a:bodyPr/>
          <a:lstStyle/>
          <a:p>
            <a:r>
              <a:rPr lang="en-US" dirty="0"/>
              <a:t>Create a pdf of your lesson 2 markdown document using “Knit to pdf”</a:t>
            </a:r>
          </a:p>
          <a:p>
            <a:endParaRPr lang="en-US" dirty="0"/>
          </a:p>
        </p:txBody>
      </p:sp>
      <p:pic>
        <p:nvPicPr>
          <p:cNvPr id="4" name="Picture 3">
            <a:extLst>
              <a:ext uri="{FF2B5EF4-FFF2-40B4-BE49-F238E27FC236}">
                <a16:creationId xmlns:a16="http://schemas.microsoft.com/office/drawing/2014/main" id="{E05CAEC3-A8D2-FA42-B03E-E3EADE1835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640" y="2084832"/>
            <a:ext cx="5347192" cy="3862288"/>
          </a:xfrm>
          <a:prstGeom prst="rect">
            <a:avLst/>
          </a:prstGeom>
        </p:spPr>
      </p:pic>
    </p:spTree>
    <p:extLst>
      <p:ext uri="{BB962C8B-B14F-4D97-AF65-F5344CB8AC3E}">
        <p14:creationId xmlns:p14="http://schemas.microsoft.com/office/powerpoint/2010/main" val="4165681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17C06-D5EB-E54B-B2D7-8909D01716AC}"/>
              </a:ext>
            </a:extLst>
          </p:cNvPr>
          <p:cNvSpPr>
            <a:spLocks noGrp="1"/>
          </p:cNvSpPr>
          <p:nvPr>
            <p:ph type="title"/>
          </p:nvPr>
        </p:nvSpPr>
        <p:spPr/>
        <p:txBody>
          <a:bodyPr/>
          <a:lstStyle/>
          <a:p>
            <a:r>
              <a:rPr lang="en-US" dirty="0"/>
              <a:t>Your Turn #7</a:t>
            </a:r>
          </a:p>
        </p:txBody>
      </p:sp>
      <p:sp>
        <p:nvSpPr>
          <p:cNvPr id="3" name="Text Placeholder 2">
            <a:extLst>
              <a:ext uri="{FF2B5EF4-FFF2-40B4-BE49-F238E27FC236}">
                <a16:creationId xmlns:a16="http://schemas.microsoft.com/office/drawing/2014/main" id="{E0A5D0FE-1CB7-494B-BDD9-1B70578313BF}"/>
              </a:ext>
            </a:extLst>
          </p:cNvPr>
          <p:cNvSpPr>
            <a:spLocks noGrp="1"/>
          </p:cNvSpPr>
          <p:nvPr>
            <p:ph type="body" sz="quarter" idx="13"/>
          </p:nvPr>
        </p:nvSpPr>
        <p:spPr/>
        <p:txBody>
          <a:bodyPr>
            <a:normAutofit fontScale="92500" lnSpcReduction="10000"/>
          </a:bodyPr>
          <a:lstStyle/>
          <a:p>
            <a:r>
              <a:rPr lang="en-US" dirty="0"/>
              <a:t>Create a new R Markdown document but select “Presentation” instead of “Document” from menu</a:t>
            </a:r>
          </a:p>
          <a:p>
            <a:r>
              <a:rPr lang="en-US" dirty="0"/>
              <a:t>Select one of the HTML options and knit the document</a:t>
            </a:r>
          </a:p>
          <a:p>
            <a:endParaRPr lang="en-US" dirty="0"/>
          </a:p>
        </p:txBody>
      </p:sp>
    </p:spTree>
    <p:extLst>
      <p:ext uri="{BB962C8B-B14F-4D97-AF65-F5344CB8AC3E}">
        <p14:creationId xmlns:p14="http://schemas.microsoft.com/office/powerpoint/2010/main" val="1375520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Tree>
    <p:extLst>
      <p:ext uri="{BB962C8B-B14F-4D97-AF65-F5344CB8AC3E}">
        <p14:creationId xmlns:p14="http://schemas.microsoft.com/office/powerpoint/2010/main" val="816370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144-9E6E-1A49-A854-E2A0C6CF8403}"/>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B88CD3F4-5415-0C45-8886-3BC187975D39}"/>
              </a:ext>
            </a:extLst>
          </p:cNvPr>
          <p:cNvSpPr>
            <a:spLocks noGrp="1"/>
          </p:cNvSpPr>
          <p:nvPr>
            <p:ph idx="1"/>
          </p:nvPr>
        </p:nvSpPr>
        <p:spPr/>
        <p:txBody>
          <a:bodyPr>
            <a:normAutofit fontScale="77500" lnSpcReduction="20000"/>
          </a:bodyPr>
          <a:lstStyle/>
          <a:p>
            <a:r>
              <a:rPr lang="en-US" dirty="0"/>
              <a:t>37 y/o M informatician with PMH of email overload disorder</a:t>
            </a:r>
          </a:p>
          <a:p>
            <a:r>
              <a:rPr lang="en-US" dirty="0"/>
              <a:t>Request from informatics staff:</a:t>
            </a:r>
          </a:p>
          <a:p>
            <a:pPr marL="457200" lvl="1" indent="0">
              <a:buNone/>
            </a:pPr>
            <a:r>
              <a:rPr lang="en-US" dirty="0"/>
              <a:t>“Please provide detailed data from your 2 year old analysis of total departmental effort spent performing test cancellations for a SBAR calling out the need to invest effort in duplicate checking rules for the ongoing EHR implementation project”</a:t>
            </a:r>
          </a:p>
          <a:p>
            <a:r>
              <a:rPr lang="en-US" dirty="0"/>
              <a:t>Analysis is in an Excel file but original raw data is nowhere to be found</a:t>
            </a:r>
          </a:p>
          <a:p>
            <a:endParaRPr lang="en-US" dirty="0"/>
          </a:p>
          <a:p>
            <a:r>
              <a:rPr lang="en-US" dirty="0"/>
              <a:t>Consider the above scenario, but with someone else performing the original analysis</a:t>
            </a:r>
          </a:p>
          <a:p>
            <a:r>
              <a:rPr lang="en-US" dirty="0"/>
              <a:t>Would it be less work to start from scratch and rewrite the analysis?</a:t>
            </a:r>
          </a:p>
          <a:p>
            <a:endParaRPr lang="en-US" dirty="0"/>
          </a:p>
        </p:txBody>
      </p:sp>
    </p:spTree>
    <p:extLst>
      <p:ext uri="{BB962C8B-B14F-4D97-AF65-F5344CB8AC3E}">
        <p14:creationId xmlns:p14="http://schemas.microsoft.com/office/powerpoint/2010/main" val="11816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3435" y="1742943"/>
            <a:ext cx="2947308" cy="3658727"/>
          </a:xfrm>
          <a:prstGeom prst="rect">
            <a:avLst/>
          </a:prstGeom>
        </p:spPr>
      </p:pic>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emplate" id="{BDA0D80C-0B67-5248-B173-B810CC162B4F}" vid="{5DC40ECF-B3E4-AB47-A41F-6A9F35882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R_teaching_template</Template>
  <TotalTime>4411</TotalTime>
  <Words>2520</Words>
  <Application>Microsoft Macintosh PowerPoint</Application>
  <PresentationFormat>Widescreen</PresentationFormat>
  <Paragraphs>419</Paragraphs>
  <Slides>48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Calibri</vt:lpstr>
      <vt:lpstr>Monaco</vt:lpstr>
      <vt:lpstr>Tw Cen MT</vt:lpstr>
      <vt:lpstr>Tw Cen MT Condensed</vt:lpstr>
      <vt:lpstr>Wingdings</vt:lpstr>
      <vt:lpstr>Wingdings 3</vt:lpstr>
      <vt:lpstr>Integral</vt:lpstr>
      <vt:lpstr>Introduction to R  Workshop  </vt:lpstr>
      <vt:lpstr>PowerPoint Presentation</vt:lpstr>
      <vt:lpstr>PowerPoint Presentation</vt:lpstr>
      <vt:lpstr>Typical Data Science Pipeline</vt:lpstr>
      <vt:lpstr>Why is reproducibility important? </vt:lpstr>
      <vt:lpstr>Replication vs Reproduction</vt:lpstr>
      <vt:lpstr>Case</vt:lpstr>
      <vt:lpstr>Point-and-Click Is Not Reproducible</vt:lpstr>
      <vt:lpstr>Why YOU Should Do Data Analysis Reproducibly</vt:lpstr>
      <vt:lpstr>Using R for Reproducibility</vt:lpstr>
      <vt:lpstr>Using R Markdown to Support Reproducibility </vt:lpstr>
      <vt:lpstr>Your Turn #1</vt:lpstr>
      <vt:lpstr>Header</vt:lpstr>
      <vt:lpstr>Text</vt:lpstr>
      <vt:lpstr>PowerPoint Presentation</vt:lpstr>
      <vt:lpstr>Your Turn #2</vt:lpstr>
      <vt:lpstr>Code chunks</vt:lpstr>
      <vt:lpstr>Why name Code Chunks?</vt:lpstr>
      <vt:lpstr>“Setup” Chunk</vt:lpstr>
      <vt:lpstr>Chunk options</vt:lpstr>
      <vt:lpstr>Your Turn #3</vt:lpstr>
      <vt:lpstr>Keyboard Shortcuts</vt:lpstr>
      <vt:lpstr>Importing Files </vt:lpstr>
      <vt:lpstr>Working with R Markdown for this course</vt:lpstr>
      <vt:lpstr>Working with Your file system</vt:lpstr>
      <vt:lpstr>Where am I? Your working directory</vt:lpstr>
      <vt:lpstr>Reading comma separated or tab delimited files</vt:lpstr>
      <vt:lpstr>Reading Excel files</vt:lpstr>
      <vt:lpstr>Your Turn #4</vt:lpstr>
      <vt:lpstr>View a quick summary</vt:lpstr>
      <vt:lpstr>What is NA?</vt:lpstr>
      <vt:lpstr>Writing files</vt:lpstr>
      <vt:lpstr>Tabulating Data </vt:lpstr>
      <vt:lpstr>Orders Data Set</vt:lpstr>
      <vt:lpstr>Create a one variable table</vt:lpstr>
      <vt:lpstr>Two variable tables can help answer simple questions quickly</vt:lpstr>
      <vt:lpstr>Your Turn #5</vt:lpstr>
      <vt:lpstr>Prettifying Table Output</vt:lpstr>
      <vt:lpstr>Basic Plotting </vt:lpstr>
      <vt:lpstr>To make any kind of graph:</vt:lpstr>
      <vt:lpstr>Creating a Histogram – Orders Over Time</vt:lpstr>
      <vt:lpstr>Creating a Histogram – controlling bins</vt:lpstr>
      <vt:lpstr>Creating a Histogram - Counts</vt:lpstr>
      <vt:lpstr>Your Turn #6</vt:lpstr>
      <vt:lpstr>Knitting Other Document Types </vt:lpstr>
      <vt:lpstr>Multiple Output Formats are Available</vt:lpstr>
      <vt:lpstr>Your Turn #7</vt:lpstr>
      <vt:lpstr>Your Turn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22</cp:revision>
  <cp:lastPrinted>2019-04-19T05:58:35Z</cp:lastPrinted>
  <dcterms:created xsi:type="dcterms:W3CDTF">2019-04-18T16:34:04Z</dcterms:created>
  <dcterms:modified xsi:type="dcterms:W3CDTF">2019-05-04T17:37:10Z</dcterms:modified>
</cp:coreProperties>
</file>